
<file path=[Content_Types].xml><?xml version="1.0" encoding="utf-8"?>
<Types xmlns="http://schemas.openxmlformats.org/package/2006/content-types">
  <Default Extension="mpg" ContentType="vide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258" r:id="rId3"/>
    <p:sldId id="259" r:id="rId4"/>
    <p:sldId id="257" r:id="rId5"/>
    <p:sldId id="263" r:id="rId6"/>
    <p:sldId id="260" r:id="rId7"/>
    <p:sldId id="261" r:id="rId8"/>
    <p:sldId id="262" r:id="rId9"/>
    <p:sldId id="310" r:id="rId10"/>
    <p:sldId id="276" r:id="rId11"/>
    <p:sldId id="281" r:id="rId12"/>
    <p:sldId id="277" r:id="rId13"/>
    <p:sldId id="278" r:id="rId14"/>
    <p:sldId id="279" r:id="rId15"/>
    <p:sldId id="280" r:id="rId16"/>
    <p:sldId id="282" r:id="rId17"/>
    <p:sldId id="283" r:id="rId18"/>
    <p:sldId id="284" r:id="rId19"/>
    <p:sldId id="285" r:id="rId20"/>
    <p:sldId id="288" r:id="rId21"/>
    <p:sldId id="287" r:id="rId22"/>
    <p:sldId id="286" r:id="rId23"/>
    <p:sldId id="296" r:id="rId24"/>
    <p:sldId id="297" r:id="rId25"/>
    <p:sldId id="295" r:id="rId26"/>
    <p:sldId id="299" r:id="rId27"/>
    <p:sldId id="290" r:id="rId28"/>
    <p:sldId id="298" r:id="rId29"/>
    <p:sldId id="300" r:id="rId30"/>
    <p:sldId id="301" r:id="rId31"/>
    <p:sldId id="302" r:id="rId32"/>
    <p:sldId id="268" r:id="rId33"/>
    <p:sldId id="269" r:id="rId34"/>
    <p:sldId id="270" r:id="rId35"/>
    <p:sldId id="271" r:id="rId36"/>
    <p:sldId id="291" r:id="rId37"/>
    <p:sldId id="265" r:id="rId38"/>
    <p:sldId id="303" r:id="rId39"/>
    <p:sldId id="304" r:id="rId40"/>
    <p:sldId id="305" r:id="rId41"/>
    <p:sldId id="306" r:id="rId42"/>
    <p:sldId id="307" r:id="rId43"/>
    <p:sldId id="308" r:id="rId44"/>
    <p:sldId id="309" r:id="rId45"/>
    <p:sldId id="311" r:id="rId46"/>
    <p:sldId id="312" r:id="rId47"/>
    <p:sldId id="313" r:id="rId48"/>
    <p:sldId id="266" r:id="rId49"/>
    <p:sldId id="267" r:id="rId50"/>
    <p:sldId id="264" r:id="rId51"/>
    <p:sldId id="274" r:id="rId52"/>
    <p:sldId id="275" r:id="rId53"/>
    <p:sldId id="314" r:id="rId54"/>
    <p:sldId id="315" r:id="rId55"/>
    <p:sldId id="272" r:id="rId56"/>
    <p:sldId id="292"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1E1D"/>
    <a:srgbClr val="660033"/>
    <a:srgbClr val="FCE1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135" autoAdjust="0"/>
    <p:restoredTop sz="59765" autoAdjust="0"/>
  </p:normalViewPr>
  <p:slideViewPr>
    <p:cSldViewPr>
      <p:cViewPr varScale="1">
        <p:scale>
          <a:sx n="89" d="100"/>
          <a:sy n="89" d="100"/>
        </p:scale>
        <p:origin x="-1114" y="-82"/>
      </p:cViewPr>
      <p:guideLst>
        <p:guide orient="horz" pos="2160"/>
        <p:guide pos="2880"/>
      </p:guideLst>
    </p:cSldViewPr>
  </p:slideViewPr>
  <p:outlineViewPr>
    <p:cViewPr>
      <p:scale>
        <a:sx n="33" d="100"/>
        <a:sy n="33" d="100"/>
      </p:scale>
      <p:origin x="0" y="3679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52FA94-7B7D-4D65-AB62-D42B955CB88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49A295C0-F270-4B8C-9C61-01A1707CDA03}">
      <dgm:prSet phldrT="[Text]"/>
      <dgm:spPr/>
      <dgm:t>
        <a:bodyPr/>
        <a:lstStyle/>
        <a:p>
          <a:r>
            <a:rPr lang="en-US" dirty="0" smtClean="0"/>
            <a:t>Command</a:t>
          </a:r>
          <a:endParaRPr lang="en-US" dirty="0"/>
        </a:p>
      </dgm:t>
    </dgm:pt>
    <dgm:pt modelId="{C7B37B2B-B316-4F50-8557-42D0199981F9}" type="parTrans" cxnId="{E1C9AEEE-C46E-459F-A6EC-1BFEF770A058}">
      <dgm:prSet/>
      <dgm:spPr/>
      <dgm:t>
        <a:bodyPr/>
        <a:lstStyle/>
        <a:p>
          <a:endParaRPr lang="en-US"/>
        </a:p>
      </dgm:t>
    </dgm:pt>
    <dgm:pt modelId="{CAA10C0B-6D38-4B5F-8699-BB222028667F}" type="sibTrans" cxnId="{E1C9AEEE-C46E-459F-A6EC-1BFEF770A058}">
      <dgm:prSet/>
      <dgm:spPr/>
      <dgm:t>
        <a:bodyPr/>
        <a:lstStyle/>
        <a:p>
          <a:endParaRPr lang="en-US"/>
        </a:p>
      </dgm:t>
    </dgm:pt>
    <dgm:pt modelId="{C44D8CD4-3DDC-4AEE-A749-88211ED48491}" type="asst">
      <dgm:prSet phldrT="[Text]"/>
      <dgm:spPr/>
      <dgm:t>
        <a:bodyPr/>
        <a:lstStyle/>
        <a:p>
          <a:r>
            <a:rPr lang="en-US" dirty="0" smtClean="0"/>
            <a:t>Column Command</a:t>
          </a:r>
          <a:endParaRPr lang="en-US" dirty="0"/>
        </a:p>
      </dgm:t>
    </dgm:pt>
    <dgm:pt modelId="{91297698-D8C7-4AA6-8699-2AABF6147359}" type="parTrans" cxnId="{B9CF6D87-6450-4704-B0AF-D035DACC972F}">
      <dgm:prSet/>
      <dgm:spPr/>
      <dgm:t>
        <a:bodyPr/>
        <a:lstStyle/>
        <a:p>
          <a:endParaRPr lang="en-US"/>
        </a:p>
      </dgm:t>
    </dgm:pt>
    <dgm:pt modelId="{19BA759C-8E27-4904-9051-2DA15DBA8E96}" type="sibTrans" cxnId="{B9CF6D87-6450-4704-B0AF-D035DACC972F}">
      <dgm:prSet/>
      <dgm:spPr/>
      <dgm:t>
        <a:bodyPr/>
        <a:lstStyle/>
        <a:p>
          <a:endParaRPr lang="en-US"/>
        </a:p>
      </dgm:t>
    </dgm:pt>
    <dgm:pt modelId="{9DBEB1C9-D01D-4AA2-A0F9-97D72F37E573}">
      <dgm:prSet phldrT="[Text]"/>
      <dgm:spPr/>
      <dgm:t>
        <a:bodyPr/>
        <a:lstStyle/>
        <a:p>
          <a:r>
            <a:rPr lang="en-US" dirty="0" smtClean="0"/>
            <a:t>Operations</a:t>
          </a:r>
        </a:p>
        <a:p>
          <a:r>
            <a:rPr lang="en-US" dirty="0" smtClean="0"/>
            <a:t>Cell</a:t>
          </a:r>
          <a:endParaRPr lang="en-US" dirty="0"/>
        </a:p>
      </dgm:t>
    </dgm:pt>
    <dgm:pt modelId="{8B7AEE06-B5C1-43D5-B067-8065C7A17EA7}" type="parTrans" cxnId="{97803C20-3EAE-49F1-9CA5-DFA1E157931D}">
      <dgm:prSet/>
      <dgm:spPr/>
      <dgm:t>
        <a:bodyPr/>
        <a:lstStyle/>
        <a:p>
          <a:endParaRPr lang="en-US"/>
        </a:p>
      </dgm:t>
    </dgm:pt>
    <dgm:pt modelId="{3E7A10A8-4B16-406A-9799-305A5B6D294A}" type="sibTrans" cxnId="{97803C20-3EAE-49F1-9CA5-DFA1E157931D}">
      <dgm:prSet/>
      <dgm:spPr/>
      <dgm:t>
        <a:bodyPr/>
        <a:lstStyle/>
        <a:p>
          <a:endParaRPr lang="en-US"/>
        </a:p>
      </dgm:t>
    </dgm:pt>
    <dgm:pt modelId="{F788EFBC-F009-42AF-9305-75E39AB85308}">
      <dgm:prSet phldrT="[Text]"/>
      <dgm:spPr/>
      <dgm:t>
        <a:bodyPr/>
        <a:lstStyle/>
        <a:p>
          <a:r>
            <a:rPr lang="en-US" dirty="0" smtClean="0"/>
            <a:t>Intelligence Cell</a:t>
          </a:r>
          <a:endParaRPr lang="en-US" dirty="0"/>
        </a:p>
      </dgm:t>
    </dgm:pt>
    <dgm:pt modelId="{D6261B21-CF47-4C6A-9237-F89796483AE8}" type="parTrans" cxnId="{B15D1998-3C52-4D13-8AB0-AA7EAA664F61}">
      <dgm:prSet/>
      <dgm:spPr/>
      <dgm:t>
        <a:bodyPr/>
        <a:lstStyle/>
        <a:p>
          <a:endParaRPr lang="en-US"/>
        </a:p>
      </dgm:t>
    </dgm:pt>
    <dgm:pt modelId="{81DBE47E-6420-429C-AEA5-19BFE3E87AF0}" type="sibTrans" cxnId="{B15D1998-3C52-4D13-8AB0-AA7EAA664F61}">
      <dgm:prSet/>
      <dgm:spPr/>
      <dgm:t>
        <a:bodyPr/>
        <a:lstStyle/>
        <a:p>
          <a:endParaRPr lang="en-US"/>
        </a:p>
      </dgm:t>
    </dgm:pt>
    <dgm:pt modelId="{AC946039-272F-44A8-8ADD-EBA081B4CD26}">
      <dgm:prSet phldrT="[Text]"/>
      <dgm:spPr/>
      <dgm:t>
        <a:bodyPr/>
        <a:lstStyle/>
        <a:p>
          <a:r>
            <a:rPr lang="en-US" dirty="0" smtClean="0"/>
            <a:t>Security </a:t>
          </a:r>
        </a:p>
        <a:p>
          <a:r>
            <a:rPr lang="en-US" dirty="0" smtClean="0"/>
            <a:t>Cell</a:t>
          </a:r>
          <a:endParaRPr lang="en-US" dirty="0"/>
        </a:p>
      </dgm:t>
    </dgm:pt>
    <dgm:pt modelId="{4A1D8AD3-515C-4729-A75E-ED6BA09A974E}" type="parTrans" cxnId="{F0961DF4-C49B-4FBD-AC40-D09194079E1F}">
      <dgm:prSet/>
      <dgm:spPr/>
      <dgm:t>
        <a:bodyPr/>
        <a:lstStyle/>
        <a:p>
          <a:endParaRPr lang="en-US"/>
        </a:p>
      </dgm:t>
    </dgm:pt>
    <dgm:pt modelId="{A6CAB6A7-03E0-49AF-8DF1-1F1177DE3142}" type="sibTrans" cxnId="{F0961DF4-C49B-4FBD-AC40-D09194079E1F}">
      <dgm:prSet/>
      <dgm:spPr/>
      <dgm:t>
        <a:bodyPr/>
        <a:lstStyle/>
        <a:p>
          <a:endParaRPr lang="en-US"/>
        </a:p>
      </dgm:t>
    </dgm:pt>
    <dgm:pt modelId="{871DCF1C-B42E-4973-BF4F-954A49FDE8DE}">
      <dgm:prSet phldrT="[Text]"/>
      <dgm:spPr/>
      <dgm:t>
        <a:bodyPr/>
        <a:lstStyle/>
        <a:p>
          <a:r>
            <a:rPr lang="en-US" dirty="0" smtClean="0"/>
            <a:t>Finance  </a:t>
          </a:r>
        </a:p>
        <a:p>
          <a:r>
            <a:rPr lang="en-US" dirty="0" smtClean="0"/>
            <a:t>Cell</a:t>
          </a:r>
          <a:endParaRPr lang="en-US" dirty="0"/>
        </a:p>
      </dgm:t>
    </dgm:pt>
    <dgm:pt modelId="{811465C8-D177-496A-9D88-90BF197EC498}" type="parTrans" cxnId="{5ADD9B1B-DAC5-4548-88B0-EB9AA849B902}">
      <dgm:prSet/>
      <dgm:spPr/>
      <dgm:t>
        <a:bodyPr/>
        <a:lstStyle/>
        <a:p>
          <a:endParaRPr lang="en-US"/>
        </a:p>
      </dgm:t>
    </dgm:pt>
    <dgm:pt modelId="{CEB6EE48-19BA-4B68-BDAC-F750376969D6}" type="sibTrans" cxnId="{5ADD9B1B-DAC5-4548-88B0-EB9AA849B902}">
      <dgm:prSet/>
      <dgm:spPr/>
      <dgm:t>
        <a:bodyPr/>
        <a:lstStyle/>
        <a:p>
          <a:endParaRPr lang="en-US"/>
        </a:p>
      </dgm:t>
    </dgm:pt>
    <dgm:pt modelId="{5A3A1B77-9C96-4D14-BCC4-54BC228C9032}" type="pres">
      <dgm:prSet presAssocID="{0552FA94-7B7D-4D65-AB62-D42B955CB88C}" presName="hierChild1" presStyleCnt="0">
        <dgm:presLayoutVars>
          <dgm:orgChart val="1"/>
          <dgm:chPref val="1"/>
          <dgm:dir/>
          <dgm:animOne val="branch"/>
          <dgm:animLvl val="lvl"/>
          <dgm:resizeHandles/>
        </dgm:presLayoutVars>
      </dgm:prSet>
      <dgm:spPr/>
      <dgm:t>
        <a:bodyPr/>
        <a:lstStyle/>
        <a:p>
          <a:endParaRPr lang="en-US"/>
        </a:p>
      </dgm:t>
    </dgm:pt>
    <dgm:pt modelId="{5B48BB16-7265-4A78-8BFF-CF74C09D6AFF}" type="pres">
      <dgm:prSet presAssocID="{49A295C0-F270-4B8C-9C61-01A1707CDA03}" presName="hierRoot1" presStyleCnt="0">
        <dgm:presLayoutVars>
          <dgm:hierBranch val="init"/>
        </dgm:presLayoutVars>
      </dgm:prSet>
      <dgm:spPr/>
    </dgm:pt>
    <dgm:pt modelId="{3D7D1F84-7444-4F60-ADD7-EE4FACAD2A1D}" type="pres">
      <dgm:prSet presAssocID="{49A295C0-F270-4B8C-9C61-01A1707CDA03}" presName="rootComposite1" presStyleCnt="0"/>
      <dgm:spPr/>
    </dgm:pt>
    <dgm:pt modelId="{1EBB6A72-206E-48EF-916B-8F07F7BEDD82}" type="pres">
      <dgm:prSet presAssocID="{49A295C0-F270-4B8C-9C61-01A1707CDA03}" presName="rootText1" presStyleLbl="node0" presStyleIdx="0" presStyleCnt="1">
        <dgm:presLayoutVars>
          <dgm:chPref val="3"/>
        </dgm:presLayoutVars>
      </dgm:prSet>
      <dgm:spPr/>
      <dgm:t>
        <a:bodyPr/>
        <a:lstStyle/>
        <a:p>
          <a:endParaRPr lang="en-US"/>
        </a:p>
      </dgm:t>
    </dgm:pt>
    <dgm:pt modelId="{E0EE58D9-5159-4455-9D89-C061B67D3825}" type="pres">
      <dgm:prSet presAssocID="{49A295C0-F270-4B8C-9C61-01A1707CDA03}" presName="rootConnector1" presStyleLbl="node1" presStyleIdx="0" presStyleCnt="0"/>
      <dgm:spPr/>
      <dgm:t>
        <a:bodyPr/>
        <a:lstStyle/>
        <a:p>
          <a:endParaRPr lang="en-US"/>
        </a:p>
      </dgm:t>
    </dgm:pt>
    <dgm:pt modelId="{BCFBEB0E-6745-462E-9DBF-AA8FB52079C1}" type="pres">
      <dgm:prSet presAssocID="{49A295C0-F270-4B8C-9C61-01A1707CDA03}" presName="hierChild2" presStyleCnt="0"/>
      <dgm:spPr/>
    </dgm:pt>
    <dgm:pt modelId="{CF1F8FE9-CC62-45EF-857C-96A3034E2BF2}" type="pres">
      <dgm:prSet presAssocID="{8B7AEE06-B5C1-43D5-B067-8065C7A17EA7}" presName="Name37" presStyleLbl="parChTrans1D2" presStyleIdx="0" presStyleCnt="5"/>
      <dgm:spPr/>
      <dgm:t>
        <a:bodyPr/>
        <a:lstStyle/>
        <a:p>
          <a:endParaRPr lang="en-US"/>
        </a:p>
      </dgm:t>
    </dgm:pt>
    <dgm:pt modelId="{B28038BB-FC1A-4ECD-8EFC-D83C8FA161F3}" type="pres">
      <dgm:prSet presAssocID="{9DBEB1C9-D01D-4AA2-A0F9-97D72F37E573}" presName="hierRoot2" presStyleCnt="0">
        <dgm:presLayoutVars>
          <dgm:hierBranch val="init"/>
        </dgm:presLayoutVars>
      </dgm:prSet>
      <dgm:spPr/>
    </dgm:pt>
    <dgm:pt modelId="{73855315-8190-4247-893D-E9047D78D02E}" type="pres">
      <dgm:prSet presAssocID="{9DBEB1C9-D01D-4AA2-A0F9-97D72F37E573}" presName="rootComposite" presStyleCnt="0"/>
      <dgm:spPr/>
    </dgm:pt>
    <dgm:pt modelId="{85A9654C-CE31-47EC-B0A7-EEB27F4E4AD4}" type="pres">
      <dgm:prSet presAssocID="{9DBEB1C9-D01D-4AA2-A0F9-97D72F37E573}" presName="rootText" presStyleLbl="node2" presStyleIdx="0" presStyleCnt="4">
        <dgm:presLayoutVars>
          <dgm:chPref val="3"/>
        </dgm:presLayoutVars>
      </dgm:prSet>
      <dgm:spPr/>
      <dgm:t>
        <a:bodyPr/>
        <a:lstStyle/>
        <a:p>
          <a:endParaRPr lang="en-US"/>
        </a:p>
      </dgm:t>
    </dgm:pt>
    <dgm:pt modelId="{148920C4-55B0-4CA5-88F1-4900D346302B}" type="pres">
      <dgm:prSet presAssocID="{9DBEB1C9-D01D-4AA2-A0F9-97D72F37E573}" presName="rootConnector" presStyleLbl="node2" presStyleIdx="0" presStyleCnt="4"/>
      <dgm:spPr/>
      <dgm:t>
        <a:bodyPr/>
        <a:lstStyle/>
        <a:p>
          <a:endParaRPr lang="en-US"/>
        </a:p>
      </dgm:t>
    </dgm:pt>
    <dgm:pt modelId="{DEF5390D-1700-4FC0-B758-7AE2313DDC4A}" type="pres">
      <dgm:prSet presAssocID="{9DBEB1C9-D01D-4AA2-A0F9-97D72F37E573}" presName="hierChild4" presStyleCnt="0"/>
      <dgm:spPr/>
    </dgm:pt>
    <dgm:pt modelId="{30E52EDD-23FC-47F2-9C89-5C1FAE73AD02}" type="pres">
      <dgm:prSet presAssocID="{9DBEB1C9-D01D-4AA2-A0F9-97D72F37E573}" presName="hierChild5" presStyleCnt="0"/>
      <dgm:spPr/>
    </dgm:pt>
    <dgm:pt modelId="{24735328-29BF-4101-8FEB-8E26CDBA55E0}" type="pres">
      <dgm:prSet presAssocID="{D6261B21-CF47-4C6A-9237-F89796483AE8}" presName="Name37" presStyleLbl="parChTrans1D2" presStyleIdx="1" presStyleCnt="5"/>
      <dgm:spPr/>
      <dgm:t>
        <a:bodyPr/>
        <a:lstStyle/>
        <a:p>
          <a:endParaRPr lang="en-US"/>
        </a:p>
      </dgm:t>
    </dgm:pt>
    <dgm:pt modelId="{029C649E-993C-4BAA-9143-C5612FB6631F}" type="pres">
      <dgm:prSet presAssocID="{F788EFBC-F009-42AF-9305-75E39AB85308}" presName="hierRoot2" presStyleCnt="0">
        <dgm:presLayoutVars>
          <dgm:hierBranch val="init"/>
        </dgm:presLayoutVars>
      </dgm:prSet>
      <dgm:spPr/>
    </dgm:pt>
    <dgm:pt modelId="{E1C31C01-1DA9-41AB-98CE-D79923B90B26}" type="pres">
      <dgm:prSet presAssocID="{F788EFBC-F009-42AF-9305-75E39AB85308}" presName="rootComposite" presStyleCnt="0"/>
      <dgm:spPr/>
    </dgm:pt>
    <dgm:pt modelId="{2DD9EBDF-82C9-4FA7-94D5-CA83B588156C}" type="pres">
      <dgm:prSet presAssocID="{F788EFBC-F009-42AF-9305-75E39AB85308}" presName="rootText" presStyleLbl="node2" presStyleIdx="1" presStyleCnt="4">
        <dgm:presLayoutVars>
          <dgm:chPref val="3"/>
        </dgm:presLayoutVars>
      </dgm:prSet>
      <dgm:spPr/>
      <dgm:t>
        <a:bodyPr/>
        <a:lstStyle/>
        <a:p>
          <a:endParaRPr lang="en-US"/>
        </a:p>
      </dgm:t>
    </dgm:pt>
    <dgm:pt modelId="{98785348-82A3-41AA-8A9B-9D6513DA4CF3}" type="pres">
      <dgm:prSet presAssocID="{F788EFBC-F009-42AF-9305-75E39AB85308}" presName="rootConnector" presStyleLbl="node2" presStyleIdx="1" presStyleCnt="4"/>
      <dgm:spPr/>
      <dgm:t>
        <a:bodyPr/>
        <a:lstStyle/>
        <a:p>
          <a:endParaRPr lang="en-US"/>
        </a:p>
      </dgm:t>
    </dgm:pt>
    <dgm:pt modelId="{30F1FF03-95B0-42E4-9580-268FEF40C2E3}" type="pres">
      <dgm:prSet presAssocID="{F788EFBC-F009-42AF-9305-75E39AB85308}" presName="hierChild4" presStyleCnt="0"/>
      <dgm:spPr/>
    </dgm:pt>
    <dgm:pt modelId="{12F3E88F-891B-4D62-A6A8-6018403B95F5}" type="pres">
      <dgm:prSet presAssocID="{F788EFBC-F009-42AF-9305-75E39AB85308}" presName="hierChild5" presStyleCnt="0"/>
      <dgm:spPr/>
    </dgm:pt>
    <dgm:pt modelId="{4E767668-CF03-4F2F-A715-6BB67443E0B5}" type="pres">
      <dgm:prSet presAssocID="{811465C8-D177-496A-9D88-90BF197EC498}" presName="Name37" presStyleLbl="parChTrans1D2" presStyleIdx="2" presStyleCnt="5"/>
      <dgm:spPr/>
      <dgm:t>
        <a:bodyPr/>
        <a:lstStyle/>
        <a:p>
          <a:endParaRPr lang="en-US"/>
        </a:p>
      </dgm:t>
    </dgm:pt>
    <dgm:pt modelId="{C7159531-ABB6-46C7-9E16-033AA33C7412}" type="pres">
      <dgm:prSet presAssocID="{871DCF1C-B42E-4973-BF4F-954A49FDE8DE}" presName="hierRoot2" presStyleCnt="0">
        <dgm:presLayoutVars>
          <dgm:hierBranch val="init"/>
        </dgm:presLayoutVars>
      </dgm:prSet>
      <dgm:spPr/>
    </dgm:pt>
    <dgm:pt modelId="{AB1CBECC-9CA4-421E-9ACF-D79D28305149}" type="pres">
      <dgm:prSet presAssocID="{871DCF1C-B42E-4973-BF4F-954A49FDE8DE}" presName="rootComposite" presStyleCnt="0"/>
      <dgm:spPr/>
    </dgm:pt>
    <dgm:pt modelId="{059D84E3-F916-428F-9C52-A44DC60A38D7}" type="pres">
      <dgm:prSet presAssocID="{871DCF1C-B42E-4973-BF4F-954A49FDE8DE}" presName="rootText" presStyleLbl="node2" presStyleIdx="2" presStyleCnt="4">
        <dgm:presLayoutVars>
          <dgm:chPref val="3"/>
        </dgm:presLayoutVars>
      </dgm:prSet>
      <dgm:spPr/>
      <dgm:t>
        <a:bodyPr/>
        <a:lstStyle/>
        <a:p>
          <a:endParaRPr lang="en-US"/>
        </a:p>
      </dgm:t>
    </dgm:pt>
    <dgm:pt modelId="{D18D859C-38A9-423B-9046-7DB9F52D0B9E}" type="pres">
      <dgm:prSet presAssocID="{871DCF1C-B42E-4973-BF4F-954A49FDE8DE}" presName="rootConnector" presStyleLbl="node2" presStyleIdx="2" presStyleCnt="4"/>
      <dgm:spPr/>
      <dgm:t>
        <a:bodyPr/>
        <a:lstStyle/>
        <a:p>
          <a:endParaRPr lang="en-US"/>
        </a:p>
      </dgm:t>
    </dgm:pt>
    <dgm:pt modelId="{2DBE0724-8728-4808-8D3A-4F949EA5FA9B}" type="pres">
      <dgm:prSet presAssocID="{871DCF1C-B42E-4973-BF4F-954A49FDE8DE}" presName="hierChild4" presStyleCnt="0"/>
      <dgm:spPr/>
    </dgm:pt>
    <dgm:pt modelId="{8E602C5D-A8DC-4E75-944F-8EDAF30E29AF}" type="pres">
      <dgm:prSet presAssocID="{871DCF1C-B42E-4973-BF4F-954A49FDE8DE}" presName="hierChild5" presStyleCnt="0"/>
      <dgm:spPr/>
    </dgm:pt>
    <dgm:pt modelId="{DA254EDB-3DA8-487B-8321-496634085024}" type="pres">
      <dgm:prSet presAssocID="{4A1D8AD3-515C-4729-A75E-ED6BA09A974E}" presName="Name37" presStyleLbl="parChTrans1D2" presStyleIdx="3" presStyleCnt="5"/>
      <dgm:spPr/>
      <dgm:t>
        <a:bodyPr/>
        <a:lstStyle/>
        <a:p>
          <a:endParaRPr lang="en-US"/>
        </a:p>
      </dgm:t>
    </dgm:pt>
    <dgm:pt modelId="{B3C6C2AD-42C3-4B04-AE06-63A680CEF1D4}" type="pres">
      <dgm:prSet presAssocID="{AC946039-272F-44A8-8ADD-EBA081B4CD26}" presName="hierRoot2" presStyleCnt="0">
        <dgm:presLayoutVars>
          <dgm:hierBranch val="init"/>
        </dgm:presLayoutVars>
      </dgm:prSet>
      <dgm:spPr/>
    </dgm:pt>
    <dgm:pt modelId="{C54AA924-63B3-433B-8583-E264BD14E61E}" type="pres">
      <dgm:prSet presAssocID="{AC946039-272F-44A8-8ADD-EBA081B4CD26}" presName="rootComposite" presStyleCnt="0"/>
      <dgm:spPr/>
    </dgm:pt>
    <dgm:pt modelId="{FB300094-40BD-4D3F-8490-8AD0C391A58A}" type="pres">
      <dgm:prSet presAssocID="{AC946039-272F-44A8-8ADD-EBA081B4CD26}" presName="rootText" presStyleLbl="node2" presStyleIdx="3" presStyleCnt="4">
        <dgm:presLayoutVars>
          <dgm:chPref val="3"/>
        </dgm:presLayoutVars>
      </dgm:prSet>
      <dgm:spPr/>
      <dgm:t>
        <a:bodyPr/>
        <a:lstStyle/>
        <a:p>
          <a:endParaRPr lang="en-US"/>
        </a:p>
      </dgm:t>
    </dgm:pt>
    <dgm:pt modelId="{552E0C65-E536-4538-B720-3E1CBF90002B}" type="pres">
      <dgm:prSet presAssocID="{AC946039-272F-44A8-8ADD-EBA081B4CD26}" presName="rootConnector" presStyleLbl="node2" presStyleIdx="3" presStyleCnt="4"/>
      <dgm:spPr/>
      <dgm:t>
        <a:bodyPr/>
        <a:lstStyle/>
        <a:p>
          <a:endParaRPr lang="en-US"/>
        </a:p>
      </dgm:t>
    </dgm:pt>
    <dgm:pt modelId="{8478D97D-B8E8-45D8-9CEE-E7A5A4E93E57}" type="pres">
      <dgm:prSet presAssocID="{AC946039-272F-44A8-8ADD-EBA081B4CD26}" presName="hierChild4" presStyleCnt="0"/>
      <dgm:spPr/>
    </dgm:pt>
    <dgm:pt modelId="{2AB75AEB-87D6-45FB-9AE3-8FF5C3249127}" type="pres">
      <dgm:prSet presAssocID="{AC946039-272F-44A8-8ADD-EBA081B4CD26}" presName="hierChild5" presStyleCnt="0"/>
      <dgm:spPr/>
    </dgm:pt>
    <dgm:pt modelId="{F5750EB4-C940-4B98-8B37-1A44DDAC55F8}" type="pres">
      <dgm:prSet presAssocID="{49A295C0-F270-4B8C-9C61-01A1707CDA03}" presName="hierChild3" presStyleCnt="0"/>
      <dgm:spPr/>
    </dgm:pt>
    <dgm:pt modelId="{DFFB7196-41E6-417D-83C0-B864EDF1D65A}" type="pres">
      <dgm:prSet presAssocID="{91297698-D8C7-4AA6-8699-2AABF6147359}" presName="Name111" presStyleLbl="parChTrans1D2" presStyleIdx="4" presStyleCnt="5"/>
      <dgm:spPr/>
      <dgm:t>
        <a:bodyPr/>
        <a:lstStyle/>
        <a:p>
          <a:endParaRPr lang="en-US"/>
        </a:p>
      </dgm:t>
    </dgm:pt>
    <dgm:pt modelId="{66C6A3B6-62F4-4934-A3A8-2B29E77DB2B4}" type="pres">
      <dgm:prSet presAssocID="{C44D8CD4-3DDC-4AEE-A749-88211ED48491}" presName="hierRoot3" presStyleCnt="0">
        <dgm:presLayoutVars>
          <dgm:hierBranch val="init"/>
        </dgm:presLayoutVars>
      </dgm:prSet>
      <dgm:spPr/>
    </dgm:pt>
    <dgm:pt modelId="{3E3B112F-1479-4739-9312-C24972595CE0}" type="pres">
      <dgm:prSet presAssocID="{C44D8CD4-3DDC-4AEE-A749-88211ED48491}" presName="rootComposite3" presStyleCnt="0"/>
      <dgm:spPr/>
    </dgm:pt>
    <dgm:pt modelId="{EC4FE4BB-E30C-40EC-BF78-85D3573A3112}" type="pres">
      <dgm:prSet presAssocID="{C44D8CD4-3DDC-4AEE-A749-88211ED48491}" presName="rootText3" presStyleLbl="asst1" presStyleIdx="0" presStyleCnt="1" custLinFactNeighborX="9153" custLinFactNeighborY="-10175">
        <dgm:presLayoutVars>
          <dgm:chPref val="3"/>
        </dgm:presLayoutVars>
      </dgm:prSet>
      <dgm:spPr/>
      <dgm:t>
        <a:bodyPr/>
        <a:lstStyle/>
        <a:p>
          <a:endParaRPr lang="en-US"/>
        </a:p>
      </dgm:t>
    </dgm:pt>
    <dgm:pt modelId="{C82A7523-CF94-4D94-9CF1-53CE1F857463}" type="pres">
      <dgm:prSet presAssocID="{C44D8CD4-3DDC-4AEE-A749-88211ED48491}" presName="rootConnector3" presStyleLbl="asst1" presStyleIdx="0" presStyleCnt="1"/>
      <dgm:spPr/>
      <dgm:t>
        <a:bodyPr/>
        <a:lstStyle/>
        <a:p>
          <a:endParaRPr lang="en-US"/>
        </a:p>
      </dgm:t>
    </dgm:pt>
    <dgm:pt modelId="{71AB049B-2305-457B-9499-9161C06777F8}" type="pres">
      <dgm:prSet presAssocID="{C44D8CD4-3DDC-4AEE-A749-88211ED48491}" presName="hierChild6" presStyleCnt="0"/>
      <dgm:spPr/>
    </dgm:pt>
    <dgm:pt modelId="{C73DB198-4934-4772-890A-FB420BB6317C}" type="pres">
      <dgm:prSet presAssocID="{C44D8CD4-3DDC-4AEE-A749-88211ED48491}" presName="hierChild7" presStyleCnt="0"/>
      <dgm:spPr/>
    </dgm:pt>
  </dgm:ptLst>
  <dgm:cxnLst>
    <dgm:cxn modelId="{2F2A5424-7100-49B4-9B5C-276684B0EA81}" type="presOf" srcId="{49A295C0-F270-4B8C-9C61-01A1707CDA03}" destId="{1EBB6A72-206E-48EF-916B-8F07F7BEDD82}" srcOrd="0" destOrd="0" presId="urn:microsoft.com/office/officeart/2005/8/layout/orgChart1"/>
    <dgm:cxn modelId="{542BF1D9-3FBE-4416-9F7C-CA68F261D128}" type="presOf" srcId="{871DCF1C-B42E-4973-BF4F-954A49FDE8DE}" destId="{059D84E3-F916-428F-9C52-A44DC60A38D7}" srcOrd="0" destOrd="0" presId="urn:microsoft.com/office/officeart/2005/8/layout/orgChart1"/>
    <dgm:cxn modelId="{97803C20-3EAE-49F1-9CA5-DFA1E157931D}" srcId="{49A295C0-F270-4B8C-9C61-01A1707CDA03}" destId="{9DBEB1C9-D01D-4AA2-A0F9-97D72F37E573}" srcOrd="1" destOrd="0" parTransId="{8B7AEE06-B5C1-43D5-B067-8065C7A17EA7}" sibTransId="{3E7A10A8-4B16-406A-9799-305A5B6D294A}"/>
    <dgm:cxn modelId="{AB8B2692-880F-46F4-BCB6-63E6B84B07A7}" type="presOf" srcId="{9DBEB1C9-D01D-4AA2-A0F9-97D72F37E573}" destId="{85A9654C-CE31-47EC-B0A7-EEB27F4E4AD4}" srcOrd="0" destOrd="0" presId="urn:microsoft.com/office/officeart/2005/8/layout/orgChart1"/>
    <dgm:cxn modelId="{D2AA5486-51EB-414F-AD18-453565E8A157}" type="presOf" srcId="{811465C8-D177-496A-9D88-90BF197EC498}" destId="{4E767668-CF03-4F2F-A715-6BB67443E0B5}" srcOrd="0" destOrd="0" presId="urn:microsoft.com/office/officeart/2005/8/layout/orgChart1"/>
    <dgm:cxn modelId="{B15D1998-3C52-4D13-8AB0-AA7EAA664F61}" srcId="{49A295C0-F270-4B8C-9C61-01A1707CDA03}" destId="{F788EFBC-F009-42AF-9305-75E39AB85308}" srcOrd="2" destOrd="0" parTransId="{D6261B21-CF47-4C6A-9237-F89796483AE8}" sibTransId="{81DBE47E-6420-429C-AEA5-19BFE3E87AF0}"/>
    <dgm:cxn modelId="{F0961DF4-C49B-4FBD-AC40-D09194079E1F}" srcId="{49A295C0-F270-4B8C-9C61-01A1707CDA03}" destId="{AC946039-272F-44A8-8ADD-EBA081B4CD26}" srcOrd="4" destOrd="0" parTransId="{4A1D8AD3-515C-4729-A75E-ED6BA09A974E}" sibTransId="{A6CAB6A7-03E0-49AF-8DF1-1F1177DE3142}"/>
    <dgm:cxn modelId="{C57BA6FA-70AB-4A84-9E2C-65FDBA5DFF94}" type="presOf" srcId="{871DCF1C-B42E-4973-BF4F-954A49FDE8DE}" destId="{D18D859C-38A9-423B-9046-7DB9F52D0B9E}" srcOrd="1" destOrd="0" presId="urn:microsoft.com/office/officeart/2005/8/layout/orgChart1"/>
    <dgm:cxn modelId="{FC3E41D8-6923-4172-A6F1-265371DE0AB4}" type="presOf" srcId="{AC946039-272F-44A8-8ADD-EBA081B4CD26}" destId="{FB300094-40BD-4D3F-8490-8AD0C391A58A}" srcOrd="0" destOrd="0" presId="urn:microsoft.com/office/officeart/2005/8/layout/orgChart1"/>
    <dgm:cxn modelId="{56784323-F625-4431-A25B-1BE6BF1D967A}" type="presOf" srcId="{D6261B21-CF47-4C6A-9237-F89796483AE8}" destId="{24735328-29BF-4101-8FEB-8E26CDBA55E0}" srcOrd="0" destOrd="0" presId="urn:microsoft.com/office/officeart/2005/8/layout/orgChart1"/>
    <dgm:cxn modelId="{15F69691-74A6-4478-9CF8-E84259869407}" type="presOf" srcId="{91297698-D8C7-4AA6-8699-2AABF6147359}" destId="{DFFB7196-41E6-417D-83C0-B864EDF1D65A}" srcOrd="0" destOrd="0" presId="urn:microsoft.com/office/officeart/2005/8/layout/orgChart1"/>
    <dgm:cxn modelId="{484313C2-252E-418C-9AE5-4BA1A422567B}" type="presOf" srcId="{4A1D8AD3-515C-4729-A75E-ED6BA09A974E}" destId="{DA254EDB-3DA8-487B-8321-496634085024}" srcOrd="0" destOrd="0" presId="urn:microsoft.com/office/officeart/2005/8/layout/orgChart1"/>
    <dgm:cxn modelId="{A338E665-8D8A-4EB6-931D-E499ABD50D39}" type="presOf" srcId="{F788EFBC-F009-42AF-9305-75E39AB85308}" destId="{2DD9EBDF-82C9-4FA7-94D5-CA83B588156C}" srcOrd="0" destOrd="0" presId="urn:microsoft.com/office/officeart/2005/8/layout/orgChart1"/>
    <dgm:cxn modelId="{5ADD9B1B-DAC5-4548-88B0-EB9AA849B902}" srcId="{49A295C0-F270-4B8C-9C61-01A1707CDA03}" destId="{871DCF1C-B42E-4973-BF4F-954A49FDE8DE}" srcOrd="3" destOrd="0" parTransId="{811465C8-D177-496A-9D88-90BF197EC498}" sibTransId="{CEB6EE48-19BA-4B68-BDAC-F750376969D6}"/>
    <dgm:cxn modelId="{4580D3ED-8B32-4168-9B30-353006189A6C}" type="presOf" srcId="{C44D8CD4-3DDC-4AEE-A749-88211ED48491}" destId="{EC4FE4BB-E30C-40EC-BF78-85D3573A3112}" srcOrd="0" destOrd="0" presId="urn:microsoft.com/office/officeart/2005/8/layout/orgChart1"/>
    <dgm:cxn modelId="{644E725E-945E-4F70-B056-46B749F4E609}" type="presOf" srcId="{C44D8CD4-3DDC-4AEE-A749-88211ED48491}" destId="{C82A7523-CF94-4D94-9CF1-53CE1F857463}" srcOrd="1" destOrd="0" presId="urn:microsoft.com/office/officeart/2005/8/layout/orgChart1"/>
    <dgm:cxn modelId="{39E4D0BF-A682-4E10-997F-246975AB555C}" type="presOf" srcId="{0552FA94-7B7D-4D65-AB62-D42B955CB88C}" destId="{5A3A1B77-9C96-4D14-BCC4-54BC228C9032}" srcOrd="0" destOrd="0" presId="urn:microsoft.com/office/officeart/2005/8/layout/orgChart1"/>
    <dgm:cxn modelId="{97762C69-34B0-49B7-8AF4-7110A73CD5E3}" type="presOf" srcId="{AC946039-272F-44A8-8ADD-EBA081B4CD26}" destId="{552E0C65-E536-4538-B720-3E1CBF90002B}" srcOrd="1" destOrd="0" presId="urn:microsoft.com/office/officeart/2005/8/layout/orgChart1"/>
    <dgm:cxn modelId="{B9CF6D87-6450-4704-B0AF-D035DACC972F}" srcId="{49A295C0-F270-4B8C-9C61-01A1707CDA03}" destId="{C44D8CD4-3DDC-4AEE-A749-88211ED48491}" srcOrd="0" destOrd="0" parTransId="{91297698-D8C7-4AA6-8699-2AABF6147359}" sibTransId="{19BA759C-8E27-4904-9051-2DA15DBA8E96}"/>
    <dgm:cxn modelId="{E1C9AEEE-C46E-459F-A6EC-1BFEF770A058}" srcId="{0552FA94-7B7D-4D65-AB62-D42B955CB88C}" destId="{49A295C0-F270-4B8C-9C61-01A1707CDA03}" srcOrd="0" destOrd="0" parTransId="{C7B37B2B-B316-4F50-8557-42D0199981F9}" sibTransId="{CAA10C0B-6D38-4B5F-8699-BB222028667F}"/>
    <dgm:cxn modelId="{0449D2F6-AF11-4487-B683-DB5724DF3620}" type="presOf" srcId="{49A295C0-F270-4B8C-9C61-01A1707CDA03}" destId="{E0EE58D9-5159-4455-9D89-C061B67D3825}" srcOrd="1" destOrd="0" presId="urn:microsoft.com/office/officeart/2005/8/layout/orgChart1"/>
    <dgm:cxn modelId="{90AD3E8A-4F95-4785-B5C2-3A3A748F8B22}" type="presOf" srcId="{9DBEB1C9-D01D-4AA2-A0F9-97D72F37E573}" destId="{148920C4-55B0-4CA5-88F1-4900D346302B}" srcOrd="1" destOrd="0" presId="urn:microsoft.com/office/officeart/2005/8/layout/orgChart1"/>
    <dgm:cxn modelId="{3445D16D-E255-423D-9375-B5388E29BF3B}" type="presOf" srcId="{8B7AEE06-B5C1-43D5-B067-8065C7A17EA7}" destId="{CF1F8FE9-CC62-45EF-857C-96A3034E2BF2}" srcOrd="0" destOrd="0" presId="urn:microsoft.com/office/officeart/2005/8/layout/orgChart1"/>
    <dgm:cxn modelId="{13257F90-87BA-436C-A5E2-FE9B6E44505B}" type="presOf" srcId="{F788EFBC-F009-42AF-9305-75E39AB85308}" destId="{98785348-82A3-41AA-8A9B-9D6513DA4CF3}" srcOrd="1" destOrd="0" presId="urn:microsoft.com/office/officeart/2005/8/layout/orgChart1"/>
    <dgm:cxn modelId="{7993E55D-2DCC-4767-8DF6-67CA5D95F581}" type="presParOf" srcId="{5A3A1B77-9C96-4D14-BCC4-54BC228C9032}" destId="{5B48BB16-7265-4A78-8BFF-CF74C09D6AFF}" srcOrd="0" destOrd="0" presId="urn:microsoft.com/office/officeart/2005/8/layout/orgChart1"/>
    <dgm:cxn modelId="{4F35D27F-0725-41A2-95C8-EDF1D7933748}" type="presParOf" srcId="{5B48BB16-7265-4A78-8BFF-CF74C09D6AFF}" destId="{3D7D1F84-7444-4F60-ADD7-EE4FACAD2A1D}" srcOrd="0" destOrd="0" presId="urn:microsoft.com/office/officeart/2005/8/layout/orgChart1"/>
    <dgm:cxn modelId="{5C4889E2-BAAE-4578-AD2B-7E64B1B865C9}" type="presParOf" srcId="{3D7D1F84-7444-4F60-ADD7-EE4FACAD2A1D}" destId="{1EBB6A72-206E-48EF-916B-8F07F7BEDD82}" srcOrd="0" destOrd="0" presId="urn:microsoft.com/office/officeart/2005/8/layout/orgChart1"/>
    <dgm:cxn modelId="{054BB28A-422E-44AE-B056-E5EEC94F284A}" type="presParOf" srcId="{3D7D1F84-7444-4F60-ADD7-EE4FACAD2A1D}" destId="{E0EE58D9-5159-4455-9D89-C061B67D3825}" srcOrd="1" destOrd="0" presId="urn:microsoft.com/office/officeart/2005/8/layout/orgChart1"/>
    <dgm:cxn modelId="{4CE8EF73-5E91-4DB2-9749-3D2929E1E6C6}" type="presParOf" srcId="{5B48BB16-7265-4A78-8BFF-CF74C09D6AFF}" destId="{BCFBEB0E-6745-462E-9DBF-AA8FB52079C1}" srcOrd="1" destOrd="0" presId="urn:microsoft.com/office/officeart/2005/8/layout/orgChart1"/>
    <dgm:cxn modelId="{2A33A540-6C00-4E49-9446-FC385980A07A}" type="presParOf" srcId="{BCFBEB0E-6745-462E-9DBF-AA8FB52079C1}" destId="{CF1F8FE9-CC62-45EF-857C-96A3034E2BF2}" srcOrd="0" destOrd="0" presId="urn:microsoft.com/office/officeart/2005/8/layout/orgChart1"/>
    <dgm:cxn modelId="{5F4EB833-37EB-4844-9A57-B3D728F12AEF}" type="presParOf" srcId="{BCFBEB0E-6745-462E-9DBF-AA8FB52079C1}" destId="{B28038BB-FC1A-4ECD-8EFC-D83C8FA161F3}" srcOrd="1" destOrd="0" presId="urn:microsoft.com/office/officeart/2005/8/layout/orgChart1"/>
    <dgm:cxn modelId="{E050EFDC-6D1C-415D-B117-CE66F17C1087}" type="presParOf" srcId="{B28038BB-FC1A-4ECD-8EFC-D83C8FA161F3}" destId="{73855315-8190-4247-893D-E9047D78D02E}" srcOrd="0" destOrd="0" presId="urn:microsoft.com/office/officeart/2005/8/layout/orgChart1"/>
    <dgm:cxn modelId="{D0D644EA-FBA7-4876-90FB-F7794CB53585}" type="presParOf" srcId="{73855315-8190-4247-893D-E9047D78D02E}" destId="{85A9654C-CE31-47EC-B0A7-EEB27F4E4AD4}" srcOrd="0" destOrd="0" presId="urn:microsoft.com/office/officeart/2005/8/layout/orgChart1"/>
    <dgm:cxn modelId="{FBBAB74C-A9B9-43B9-9E69-865B77A4DA5C}" type="presParOf" srcId="{73855315-8190-4247-893D-E9047D78D02E}" destId="{148920C4-55B0-4CA5-88F1-4900D346302B}" srcOrd="1" destOrd="0" presId="urn:microsoft.com/office/officeart/2005/8/layout/orgChart1"/>
    <dgm:cxn modelId="{D3AF5DA0-A6CA-4790-8821-9D53D0C0CA3D}" type="presParOf" srcId="{B28038BB-FC1A-4ECD-8EFC-D83C8FA161F3}" destId="{DEF5390D-1700-4FC0-B758-7AE2313DDC4A}" srcOrd="1" destOrd="0" presId="urn:microsoft.com/office/officeart/2005/8/layout/orgChart1"/>
    <dgm:cxn modelId="{E0FD7F3C-A457-4143-A87F-883643AB1616}" type="presParOf" srcId="{B28038BB-FC1A-4ECD-8EFC-D83C8FA161F3}" destId="{30E52EDD-23FC-47F2-9C89-5C1FAE73AD02}" srcOrd="2" destOrd="0" presId="urn:microsoft.com/office/officeart/2005/8/layout/orgChart1"/>
    <dgm:cxn modelId="{3F2E61B2-137B-4D31-8312-ED7E15B0AF25}" type="presParOf" srcId="{BCFBEB0E-6745-462E-9DBF-AA8FB52079C1}" destId="{24735328-29BF-4101-8FEB-8E26CDBA55E0}" srcOrd="2" destOrd="0" presId="urn:microsoft.com/office/officeart/2005/8/layout/orgChart1"/>
    <dgm:cxn modelId="{593F50A2-30C7-477D-96F6-4D12108B1BD4}" type="presParOf" srcId="{BCFBEB0E-6745-462E-9DBF-AA8FB52079C1}" destId="{029C649E-993C-4BAA-9143-C5612FB6631F}" srcOrd="3" destOrd="0" presId="urn:microsoft.com/office/officeart/2005/8/layout/orgChart1"/>
    <dgm:cxn modelId="{B53A1339-BD28-4D4E-9176-5256A5A03A0A}" type="presParOf" srcId="{029C649E-993C-4BAA-9143-C5612FB6631F}" destId="{E1C31C01-1DA9-41AB-98CE-D79923B90B26}" srcOrd="0" destOrd="0" presId="urn:microsoft.com/office/officeart/2005/8/layout/orgChart1"/>
    <dgm:cxn modelId="{C3E08AA9-2895-4956-AB3B-FFEFAA83F477}" type="presParOf" srcId="{E1C31C01-1DA9-41AB-98CE-D79923B90B26}" destId="{2DD9EBDF-82C9-4FA7-94D5-CA83B588156C}" srcOrd="0" destOrd="0" presId="urn:microsoft.com/office/officeart/2005/8/layout/orgChart1"/>
    <dgm:cxn modelId="{8F7C2FDE-ECDC-4D59-AB86-A2E5F5D1C9BD}" type="presParOf" srcId="{E1C31C01-1DA9-41AB-98CE-D79923B90B26}" destId="{98785348-82A3-41AA-8A9B-9D6513DA4CF3}" srcOrd="1" destOrd="0" presId="urn:microsoft.com/office/officeart/2005/8/layout/orgChart1"/>
    <dgm:cxn modelId="{466C661B-E3E2-4822-A522-38E54E805D00}" type="presParOf" srcId="{029C649E-993C-4BAA-9143-C5612FB6631F}" destId="{30F1FF03-95B0-42E4-9580-268FEF40C2E3}" srcOrd="1" destOrd="0" presId="urn:microsoft.com/office/officeart/2005/8/layout/orgChart1"/>
    <dgm:cxn modelId="{F3BF3FD1-89F2-4898-8F8A-0573CDCBED26}" type="presParOf" srcId="{029C649E-993C-4BAA-9143-C5612FB6631F}" destId="{12F3E88F-891B-4D62-A6A8-6018403B95F5}" srcOrd="2" destOrd="0" presId="urn:microsoft.com/office/officeart/2005/8/layout/orgChart1"/>
    <dgm:cxn modelId="{0DA7DAD5-5731-4560-943A-11771C2AFE01}" type="presParOf" srcId="{BCFBEB0E-6745-462E-9DBF-AA8FB52079C1}" destId="{4E767668-CF03-4F2F-A715-6BB67443E0B5}" srcOrd="4" destOrd="0" presId="urn:microsoft.com/office/officeart/2005/8/layout/orgChart1"/>
    <dgm:cxn modelId="{F981179A-36B5-4C27-8BB6-0A32F99E227D}" type="presParOf" srcId="{BCFBEB0E-6745-462E-9DBF-AA8FB52079C1}" destId="{C7159531-ABB6-46C7-9E16-033AA33C7412}" srcOrd="5" destOrd="0" presId="urn:microsoft.com/office/officeart/2005/8/layout/orgChart1"/>
    <dgm:cxn modelId="{9303C081-8B51-4F4A-A2AB-6296AA360206}" type="presParOf" srcId="{C7159531-ABB6-46C7-9E16-033AA33C7412}" destId="{AB1CBECC-9CA4-421E-9ACF-D79D28305149}" srcOrd="0" destOrd="0" presId="urn:microsoft.com/office/officeart/2005/8/layout/orgChart1"/>
    <dgm:cxn modelId="{8258ED28-7CE6-44B9-BD97-DF57D8A4AEE6}" type="presParOf" srcId="{AB1CBECC-9CA4-421E-9ACF-D79D28305149}" destId="{059D84E3-F916-428F-9C52-A44DC60A38D7}" srcOrd="0" destOrd="0" presId="urn:microsoft.com/office/officeart/2005/8/layout/orgChart1"/>
    <dgm:cxn modelId="{0C57956C-AB7C-4549-A32C-D41F5121B28A}" type="presParOf" srcId="{AB1CBECC-9CA4-421E-9ACF-D79D28305149}" destId="{D18D859C-38A9-423B-9046-7DB9F52D0B9E}" srcOrd="1" destOrd="0" presId="urn:microsoft.com/office/officeart/2005/8/layout/orgChart1"/>
    <dgm:cxn modelId="{C81DBF2E-5575-4EFC-AD1B-BAC9CBD1B8FD}" type="presParOf" srcId="{C7159531-ABB6-46C7-9E16-033AA33C7412}" destId="{2DBE0724-8728-4808-8D3A-4F949EA5FA9B}" srcOrd="1" destOrd="0" presId="urn:microsoft.com/office/officeart/2005/8/layout/orgChart1"/>
    <dgm:cxn modelId="{9B40CE98-93AB-4A62-9E97-B9E34741487D}" type="presParOf" srcId="{C7159531-ABB6-46C7-9E16-033AA33C7412}" destId="{8E602C5D-A8DC-4E75-944F-8EDAF30E29AF}" srcOrd="2" destOrd="0" presId="urn:microsoft.com/office/officeart/2005/8/layout/orgChart1"/>
    <dgm:cxn modelId="{CEC595CB-0AD6-4C5B-B5D8-A674BD2BBB82}" type="presParOf" srcId="{BCFBEB0E-6745-462E-9DBF-AA8FB52079C1}" destId="{DA254EDB-3DA8-487B-8321-496634085024}" srcOrd="6" destOrd="0" presId="urn:microsoft.com/office/officeart/2005/8/layout/orgChart1"/>
    <dgm:cxn modelId="{197F24DA-FFD0-4FE8-BDAC-B0DE3891A972}" type="presParOf" srcId="{BCFBEB0E-6745-462E-9DBF-AA8FB52079C1}" destId="{B3C6C2AD-42C3-4B04-AE06-63A680CEF1D4}" srcOrd="7" destOrd="0" presId="urn:microsoft.com/office/officeart/2005/8/layout/orgChart1"/>
    <dgm:cxn modelId="{E11FE098-B3E1-4EDF-820F-B4F5C081D91A}" type="presParOf" srcId="{B3C6C2AD-42C3-4B04-AE06-63A680CEF1D4}" destId="{C54AA924-63B3-433B-8583-E264BD14E61E}" srcOrd="0" destOrd="0" presId="urn:microsoft.com/office/officeart/2005/8/layout/orgChart1"/>
    <dgm:cxn modelId="{221D732A-A9F2-4DA0-8130-ABFF62F1D985}" type="presParOf" srcId="{C54AA924-63B3-433B-8583-E264BD14E61E}" destId="{FB300094-40BD-4D3F-8490-8AD0C391A58A}" srcOrd="0" destOrd="0" presId="urn:microsoft.com/office/officeart/2005/8/layout/orgChart1"/>
    <dgm:cxn modelId="{9598841A-F555-451B-A8CE-2D0C85328EFA}" type="presParOf" srcId="{C54AA924-63B3-433B-8583-E264BD14E61E}" destId="{552E0C65-E536-4538-B720-3E1CBF90002B}" srcOrd="1" destOrd="0" presId="urn:microsoft.com/office/officeart/2005/8/layout/orgChart1"/>
    <dgm:cxn modelId="{3591EF41-A800-4868-9852-8F28308F0100}" type="presParOf" srcId="{B3C6C2AD-42C3-4B04-AE06-63A680CEF1D4}" destId="{8478D97D-B8E8-45D8-9CEE-E7A5A4E93E57}" srcOrd="1" destOrd="0" presId="urn:microsoft.com/office/officeart/2005/8/layout/orgChart1"/>
    <dgm:cxn modelId="{E72E61DC-85DD-4A15-BF82-034DD4496F1F}" type="presParOf" srcId="{B3C6C2AD-42C3-4B04-AE06-63A680CEF1D4}" destId="{2AB75AEB-87D6-45FB-9AE3-8FF5C3249127}" srcOrd="2" destOrd="0" presId="urn:microsoft.com/office/officeart/2005/8/layout/orgChart1"/>
    <dgm:cxn modelId="{7FA77877-7E86-4815-B453-6C974F6A73FE}" type="presParOf" srcId="{5B48BB16-7265-4A78-8BFF-CF74C09D6AFF}" destId="{F5750EB4-C940-4B98-8B37-1A44DDAC55F8}" srcOrd="2" destOrd="0" presId="urn:microsoft.com/office/officeart/2005/8/layout/orgChart1"/>
    <dgm:cxn modelId="{52B31D40-D467-491A-9FAC-592930212E85}" type="presParOf" srcId="{F5750EB4-C940-4B98-8B37-1A44DDAC55F8}" destId="{DFFB7196-41E6-417D-83C0-B864EDF1D65A}" srcOrd="0" destOrd="0" presId="urn:microsoft.com/office/officeart/2005/8/layout/orgChart1"/>
    <dgm:cxn modelId="{90DD818C-C8B9-40E2-BD3C-2113DBCCCC65}" type="presParOf" srcId="{F5750EB4-C940-4B98-8B37-1A44DDAC55F8}" destId="{66C6A3B6-62F4-4934-A3A8-2B29E77DB2B4}" srcOrd="1" destOrd="0" presId="urn:microsoft.com/office/officeart/2005/8/layout/orgChart1"/>
    <dgm:cxn modelId="{3DFC1595-28F5-42E6-A8AA-20881471B3D2}" type="presParOf" srcId="{66C6A3B6-62F4-4934-A3A8-2B29E77DB2B4}" destId="{3E3B112F-1479-4739-9312-C24972595CE0}" srcOrd="0" destOrd="0" presId="urn:microsoft.com/office/officeart/2005/8/layout/orgChart1"/>
    <dgm:cxn modelId="{4D42A054-0F21-4E2F-8DB1-8AE0625E69E9}" type="presParOf" srcId="{3E3B112F-1479-4739-9312-C24972595CE0}" destId="{EC4FE4BB-E30C-40EC-BF78-85D3573A3112}" srcOrd="0" destOrd="0" presId="urn:microsoft.com/office/officeart/2005/8/layout/orgChart1"/>
    <dgm:cxn modelId="{5323B2D1-58BF-46FF-A9F4-69BA3621AE27}" type="presParOf" srcId="{3E3B112F-1479-4739-9312-C24972595CE0}" destId="{C82A7523-CF94-4D94-9CF1-53CE1F857463}" srcOrd="1" destOrd="0" presId="urn:microsoft.com/office/officeart/2005/8/layout/orgChart1"/>
    <dgm:cxn modelId="{EF1EBBE3-261D-48CB-AC99-45E3CD1B36E9}" type="presParOf" srcId="{66C6A3B6-62F4-4934-A3A8-2B29E77DB2B4}" destId="{71AB049B-2305-457B-9499-9161C06777F8}" srcOrd="1" destOrd="0" presId="urn:microsoft.com/office/officeart/2005/8/layout/orgChart1"/>
    <dgm:cxn modelId="{FAA9B6C3-F8E8-4DD0-AFC7-4A5DAD65E013}" type="presParOf" srcId="{66C6A3B6-62F4-4934-A3A8-2B29E77DB2B4}" destId="{C73DB198-4934-4772-890A-FB420BB6317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E50928-8446-47EF-8C98-39B0CEC45FA1}"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D12FC61A-7457-469B-8C15-18BEA7F58765}">
      <dgm:prSet phldrT="[Text]"/>
      <dgm:spPr/>
      <dgm:t>
        <a:bodyPr/>
        <a:lstStyle/>
        <a:p>
          <a:r>
            <a:rPr lang="en-US" dirty="0" smtClean="0"/>
            <a:t>Inspiration</a:t>
          </a:r>
          <a:endParaRPr lang="en-US" dirty="0"/>
        </a:p>
      </dgm:t>
    </dgm:pt>
    <dgm:pt modelId="{9A685A07-B123-4CB9-AF73-E7498D138171}" type="parTrans" cxnId="{5FB26C8C-2BDB-40CA-A9F2-11D9D2CD1F36}">
      <dgm:prSet/>
      <dgm:spPr/>
      <dgm:t>
        <a:bodyPr/>
        <a:lstStyle/>
        <a:p>
          <a:endParaRPr lang="en-US"/>
        </a:p>
      </dgm:t>
    </dgm:pt>
    <dgm:pt modelId="{DE2A81EE-AC97-4BF6-B077-BAAF476449DA}" type="sibTrans" cxnId="{5FB26C8C-2BDB-40CA-A9F2-11D9D2CD1F36}">
      <dgm:prSet/>
      <dgm:spPr/>
      <dgm:t>
        <a:bodyPr/>
        <a:lstStyle/>
        <a:p>
          <a:endParaRPr lang="en-US"/>
        </a:p>
      </dgm:t>
    </dgm:pt>
    <dgm:pt modelId="{BB6FD571-07E5-4B24-8FB2-A86CE429BE2E}">
      <dgm:prSet phldrT="[Text]"/>
      <dgm:spPr/>
      <dgm:t>
        <a:bodyPr/>
        <a:lstStyle/>
        <a:p>
          <a:r>
            <a:rPr lang="en-US" dirty="0" smtClean="0"/>
            <a:t>Cell</a:t>
          </a:r>
          <a:endParaRPr lang="en-US" dirty="0"/>
        </a:p>
      </dgm:t>
    </dgm:pt>
    <dgm:pt modelId="{DC39CAF8-ECB1-4EE6-A5A1-6E78D4037B64}" type="parTrans" cxnId="{3099BB4D-E804-44C8-A82B-DED22D76CCC0}">
      <dgm:prSet/>
      <dgm:spPr/>
      <dgm:t>
        <a:bodyPr/>
        <a:lstStyle/>
        <a:p>
          <a:endParaRPr lang="en-US"/>
        </a:p>
      </dgm:t>
    </dgm:pt>
    <dgm:pt modelId="{C6F1456E-2BAF-48F1-BF7E-814BB018C140}" type="sibTrans" cxnId="{3099BB4D-E804-44C8-A82B-DED22D76CCC0}">
      <dgm:prSet/>
      <dgm:spPr/>
      <dgm:t>
        <a:bodyPr/>
        <a:lstStyle/>
        <a:p>
          <a:endParaRPr lang="en-US"/>
        </a:p>
      </dgm:t>
    </dgm:pt>
    <dgm:pt modelId="{44C46FFB-FA38-44DD-95BB-898733EDF698}">
      <dgm:prSet phldrT="[Text]"/>
      <dgm:spPr/>
      <dgm:t>
        <a:bodyPr/>
        <a:lstStyle/>
        <a:p>
          <a:r>
            <a:rPr lang="en-US" dirty="0" smtClean="0"/>
            <a:t>Cell</a:t>
          </a:r>
          <a:endParaRPr lang="en-US" dirty="0"/>
        </a:p>
      </dgm:t>
    </dgm:pt>
    <dgm:pt modelId="{8DA11986-0BA6-4AB6-8004-EDD8121E023A}" type="parTrans" cxnId="{74E9D917-54E1-4D7D-84BC-EE6BC43A0B6F}">
      <dgm:prSet/>
      <dgm:spPr/>
      <dgm:t>
        <a:bodyPr/>
        <a:lstStyle/>
        <a:p>
          <a:endParaRPr lang="en-US"/>
        </a:p>
      </dgm:t>
    </dgm:pt>
    <dgm:pt modelId="{D3B07CF8-9E03-4D72-8DA8-402F941561DE}" type="sibTrans" cxnId="{74E9D917-54E1-4D7D-84BC-EE6BC43A0B6F}">
      <dgm:prSet/>
      <dgm:spPr/>
      <dgm:t>
        <a:bodyPr/>
        <a:lstStyle/>
        <a:p>
          <a:endParaRPr lang="en-US"/>
        </a:p>
      </dgm:t>
    </dgm:pt>
    <dgm:pt modelId="{DF943F3A-C078-4A2E-8492-48E4898A03ED}">
      <dgm:prSet phldrT="[Text]"/>
      <dgm:spPr/>
      <dgm:t>
        <a:bodyPr/>
        <a:lstStyle/>
        <a:p>
          <a:r>
            <a:rPr lang="en-US" dirty="0" smtClean="0"/>
            <a:t>Individual</a:t>
          </a:r>
          <a:endParaRPr lang="en-US" dirty="0"/>
        </a:p>
      </dgm:t>
    </dgm:pt>
    <dgm:pt modelId="{C0F76A64-32C6-45E4-B5A2-6151D0495D9B}" type="parTrans" cxnId="{43B837F2-D1E0-4FBE-A019-340A542D42C3}">
      <dgm:prSet/>
      <dgm:spPr/>
      <dgm:t>
        <a:bodyPr/>
        <a:lstStyle/>
        <a:p>
          <a:endParaRPr lang="en-US"/>
        </a:p>
      </dgm:t>
    </dgm:pt>
    <dgm:pt modelId="{A44841B9-1B03-4948-9C65-8357C589287E}" type="sibTrans" cxnId="{43B837F2-D1E0-4FBE-A019-340A542D42C3}">
      <dgm:prSet/>
      <dgm:spPr/>
      <dgm:t>
        <a:bodyPr/>
        <a:lstStyle/>
        <a:p>
          <a:endParaRPr lang="en-US"/>
        </a:p>
      </dgm:t>
    </dgm:pt>
    <dgm:pt modelId="{484EFB4F-8931-43EA-A7EA-3CDF8B89386A}">
      <dgm:prSet phldrT="[Text]"/>
      <dgm:spPr/>
      <dgm:t>
        <a:bodyPr/>
        <a:lstStyle/>
        <a:p>
          <a:r>
            <a:rPr lang="en-US" dirty="0" smtClean="0"/>
            <a:t>Cell</a:t>
          </a:r>
          <a:endParaRPr lang="en-US" dirty="0"/>
        </a:p>
      </dgm:t>
    </dgm:pt>
    <dgm:pt modelId="{7B553324-2F07-4698-A86B-26FD5D846B08}" type="parTrans" cxnId="{E4B4E1C0-5DF4-43A2-BADA-FE6156F2A6C0}">
      <dgm:prSet/>
      <dgm:spPr/>
      <dgm:t>
        <a:bodyPr/>
        <a:lstStyle/>
        <a:p>
          <a:endParaRPr lang="en-US"/>
        </a:p>
      </dgm:t>
    </dgm:pt>
    <dgm:pt modelId="{7457EC13-4F73-4A86-9089-4EA588D782FA}" type="sibTrans" cxnId="{E4B4E1C0-5DF4-43A2-BADA-FE6156F2A6C0}">
      <dgm:prSet/>
      <dgm:spPr/>
      <dgm:t>
        <a:bodyPr/>
        <a:lstStyle/>
        <a:p>
          <a:endParaRPr lang="en-US"/>
        </a:p>
      </dgm:t>
    </dgm:pt>
    <dgm:pt modelId="{B7B8AD48-369F-4105-84D9-F42326F49B35}" type="pres">
      <dgm:prSet presAssocID="{28E50928-8446-47EF-8C98-39B0CEC45FA1}" presName="Name0" presStyleCnt="0">
        <dgm:presLayoutVars>
          <dgm:chMax val="1"/>
          <dgm:dir/>
          <dgm:animLvl val="ctr"/>
          <dgm:resizeHandles val="exact"/>
        </dgm:presLayoutVars>
      </dgm:prSet>
      <dgm:spPr/>
      <dgm:t>
        <a:bodyPr/>
        <a:lstStyle/>
        <a:p>
          <a:endParaRPr lang="en-US"/>
        </a:p>
      </dgm:t>
    </dgm:pt>
    <dgm:pt modelId="{CFB27218-BBCD-42AE-8D27-1B8BA9D41155}" type="pres">
      <dgm:prSet presAssocID="{D12FC61A-7457-469B-8C15-18BEA7F58765}" presName="centerShape" presStyleLbl="node0" presStyleIdx="0" presStyleCnt="1"/>
      <dgm:spPr/>
      <dgm:t>
        <a:bodyPr/>
        <a:lstStyle/>
        <a:p>
          <a:endParaRPr lang="en-US"/>
        </a:p>
      </dgm:t>
    </dgm:pt>
    <dgm:pt modelId="{33064A0B-115B-4A39-82AB-75D2C69BBA8F}" type="pres">
      <dgm:prSet presAssocID="{BB6FD571-07E5-4B24-8FB2-A86CE429BE2E}" presName="node" presStyleLbl="node1" presStyleIdx="0" presStyleCnt="4">
        <dgm:presLayoutVars>
          <dgm:bulletEnabled val="1"/>
        </dgm:presLayoutVars>
      </dgm:prSet>
      <dgm:spPr/>
      <dgm:t>
        <a:bodyPr/>
        <a:lstStyle/>
        <a:p>
          <a:endParaRPr lang="en-US"/>
        </a:p>
      </dgm:t>
    </dgm:pt>
    <dgm:pt modelId="{7C7B968A-77A8-4AAA-8A4E-3A4A80F2BB26}" type="pres">
      <dgm:prSet presAssocID="{BB6FD571-07E5-4B24-8FB2-A86CE429BE2E}" presName="dummy" presStyleCnt="0"/>
      <dgm:spPr/>
    </dgm:pt>
    <dgm:pt modelId="{FD0796E6-F3F7-406F-9F58-B1DA4F8E7E32}" type="pres">
      <dgm:prSet presAssocID="{C6F1456E-2BAF-48F1-BF7E-814BB018C140}" presName="sibTrans" presStyleLbl="sibTrans2D1" presStyleIdx="0" presStyleCnt="4"/>
      <dgm:spPr/>
      <dgm:t>
        <a:bodyPr/>
        <a:lstStyle/>
        <a:p>
          <a:endParaRPr lang="en-US"/>
        </a:p>
      </dgm:t>
    </dgm:pt>
    <dgm:pt modelId="{3CEEED00-A4B0-4E2E-A07A-B537A4E10CFF}" type="pres">
      <dgm:prSet presAssocID="{44C46FFB-FA38-44DD-95BB-898733EDF698}" presName="node" presStyleLbl="node1" presStyleIdx="1" presStyleCnt="4">
        <dgm:presLayoutVars>
          <dgm:bulletEnabled val="1"/>
        </dgm:presLayoutVars>
      </dgm:prSet>
      <dgm:spPr/>
      <dgm:t>
        <a:bodyPr/>
        <a:lstStyle/>
        <a:p>
          <a:endParaRPr lang="en-US"/>
        </a:p>
      </dgm:t>
    </dgm:pt>
    <dgm:pt modelId="{9BCF94F5-B775-4247-854E-149C956DA15D}" type="pres">
      <dgm:prSet presAssocID="{44C46FFB-FA38-44DD-95BB-898733EDF698}" presName="dummy" presStyleCnt="0"/>
      <dgm:spPr/>
    </dgm:pt>
    <dgm:pt modelId="{EA4E293F-ECE7-41BA-B47C-51FE4AFCFBBD}" type="pres">
      <dgm:prSet presAssocID="{D3B07CF8-9E03-4D72-8DA8-402F941561DE}" presName="sibTrans" presStyleLbl="sibTrans2D1" presStyleIdx="1" presStyleCnt="4"/>
      <dgm:spPr/>
      <dgm:t>
        <a:bodyPr/>
        <a:lstStyle/>
        <a:p>
          <a:endParaRPr lang="en-US"/>
        </a:p>
      </dgm:t>
    </dgm:pt>
    <dgm:pt modelId="{8ECD181B-C7CC-4119-965E-B75BEDB5DEBF}" type="pres">
      <dgm:prSet presAssocID="{DF943F3A-C078-4A2E-8492-48E4898A03ED}" presName="node" presStyleLbl="node1" presStyleIdx="2" presStyleCnt="4">
        <dgm:presLayoutVars>
          <dgm:bulletEnabled val="1"/>
        </dgm:presLayoutVars>
      </dgm:prSet>
      <dgm:spPr/>
      <dgm:t>
        <a:bodyPr/>
        <a:lstStyle/>
        <a:p>
          <a:endParaRPr lang="en-US"/>
        </a:p>
      </dgm:t>
    </dgm:pt>
    <dgm:pt modelId="{83BED177-FC75-40CC-9401-1A5BB9D36DD4}" type="pres">
      <dgm:prSet presAssocID="{DF943F3A-C078-4A2E-8492-48E4898A03ED}" presName="dummy" presStyleCnt="0"/>
      <dgm:spPr/>
    </dgm:pt>
    <dgm:pt modelId="{BAF64F69-90FF-4820-9C08-6EC27306D5BF}" type="pres">
      <dgm:prSet presAssocID="{A44841B9-1B03-4948-9C65-8357C589287E}" presName="sibTrans" presStyleLbl="sibTrans2D1" presStyleIdx="2" presStyleCnt="4"/>
      <dgm:spPr/>
      <dgm:t>
        <a:bodyPr/>
        <a:lstStyle/>
        <a:p>
          <a:endParaRPr lang="en-US"/>
        </a:p>
      </dgm:t>
    </dgm:pt>
    <dgm:pt modelId="{6E37C282-4A76-48E6-9A06-859001A96DE1}" type="pres">
      <dgm:prSet presAssocID="{484EFB4F-8931-43EA-A7EA-3CDF8B89386A}" presName="node" presStyleLbl="node1" presStyleIdx="3" presStyleCnt="4">
        <dgm:presLayoutVars>
          <dgm:bulletEnabled val="1"/>
        </dgm:presLayoutVars>
      </dgm:prSet>
      <dgm:spPr/>
      <dgm:t>
        <a:bodyPr/>
        <a:lstStyle/>
        <a:p>
          <a:endParaRPr lang="en-US"/>
        </a:p>
      </dgm:t>
    </dgm:pt>
    <dgm:pt modelId="{9195C104-0E2E-4D69-ABB6-BCF814139D96}" type="pres">
      <dgm:prSet presAssocID="{484EFB4F-8931-43EA-A7EA-3CDF8B89386A}" presName="dummy" presStyleCnt="0"/>
      <dgm:spPr/>
    </dgm:pt>
    <dgm:pt modelId="{866E66EA-91D0-4377-B1C7-988D461B0191}" type="pres">
      <dgm:prSet presAssocID="{7457EC13-4F73-4A86-9089-4EA588D782FA}" presName="sibTrans" presStyleLbl="sibTrans2D1" presStyleIdx="3" presStyleCnt="4"/>
      <dgm:spPr/>
      <dgm:t>
        <a:bodyPr/>
        <a:lstStyle/>
        <a:p>
          <a:endParaRPr lang="en-US"/>
        </a:p>
      </dgm:t>
    </dgm:pt>
  </dgm:ptLst>
  <dgm:cxnLst>
    <dgm:cxn modelId="{74E9D917-54E1-4D7D-84BC-EE6BC43A0B6F}" srcId="{D12FC61A-7457-469B-8C15-18BEA7F58765}" destId="{44C46FFB-FA38-44DD-95BB-898733EDF698}" srcOrd="1" destOrd="0" parTransId="{8DA11986-0BA6-4AB6-8004-EDD8121E023A}" sibTransId="{D3B07CF8-9E03-4D72-8DA8-402F941561DE}"/>
    <dgm:cxn modelId="{65F2F330-DF73-4556-9AAD-2BF86C3ADF2B}" type="presOf" srcId="{44C46FFB-FA38-44DD-95BB-898733EDF698}" destId="{3CEEED00-A4B0-4E2E-A07A-B537A4E10CFF}" srcOrd="0" destOrd="0" presId="urn:microsoft.com/office/officeart/2005/8/layout/radial6"/>
    <dgm:cxn modelId="{3099BB4D-E804-44C8-A82B-DED22D76CCC0}" srcId="{D12FC61A-7457-469B-8C15-18BEA7F58765}" destId="{BB6FD571-07E5-4B24-8FB2-A86CE429BE2E}" srcOrd="0" destOrd="0" parTransId="{DC39CAF8-ECB1-4EE6-A5A1-6E78D4037B64}" sibTransId="{C6F1456E-2BAF-48F1-BF7E-814BB018C140}"/>
    <dgm:cxn modelId="{8D9E4A64-3D91-4D67-BE81-5878603B4801}" type="presOf" srcId="{D3B07CF8-9E03-4D72-8DA8-402F941561DE}" destId="{EA4E293F-ECE7-41BA-B47C-51FE4AFCFBBD}" srcOrd="0" destOrd="0" presId="urn:microsoft.com/office/officeart/2005/8/layout/radial6"/>
    <dgm:cxn modelId="{E4B4E1C0-5DF4-43A2-BADA-FE6156F2A6C0}" srcId="{D12FC61A-7457-469B-8C15-18BEA7F58765}" destId="{484EFB4F-8931-43EA-A7EA-3CDF8B89386A}" srcOrd="3" destOrd="0" parTransId="{7B553324-2F07-4698-A86B-26FD5D846B08}" sibTransId="{7457EC13-4F73-4A86-9089-4EA588D782FA}"/>
    <dgm:cxn modelId="{37016628-7C37-42DD-9076-62432A49543E}" type="presOf" srcId="{A44841B9-1B03-4948-9C65-8357C589287E}" destId="{BAF64F69-90FF-4820-9C08-6EC27306D5BF}" srcOrd="0" destOrd="0" presId="urn:microsoft.com/office/officeart/2005/8/layout/radial6"/>
    <dgm:cxn modelId="{BF2A9EB0-3153-4324-A804-BF1993C8A450}" type="presOf" srcId="{C6F1456E-2BAF-48F1-BF7E-814BB018C140}" destId="{FD0796E6-F3F7-406F-9F58-B1DA4F8E7E32}" srcOrd="0" destOrd="0" presId="urn:microsoft.com/office/officeart/2005/8/layout/radial6"/>
    <dgm:cxn modelId="{C0ABB31A-910C-48FA-8EE0-F7263066396C}" type="presOf" srcId="{7457EC13-4F73-4A86-9089-4EA588D782FA}" destId="{866E66EA-91D0-4377-B1C7-988D461B0191}" srcOrd="0" destOrd="0" presId="urn:microsoft.com/office/officeart/2005/8/layout/radial6"/>
    <dgm:cxn modelId="{6591311A-2221-4C22-A52D-E928032ADE01}" type="presOf" srcId="{DF943F3A-C078-4A2E-8492-48E4898A03ED}" destId="{8ECD181B-C7CC-4119-965E-B75BEDB5DEBF}" srcOrd="0" destOrd="0" presId="urn:microsoft.com/office/officeart/2005/8/layout/radial6"/>
    <dgm:cxn modelId="{5CE9614A-3EEB-4FFE-A7C1-BA8C3FEB372B}" type="presOf" srcId="{D12FC61A-7457-469B-8C15-18BEA7F58765}" destId="{CFB27218-BBCD-42AE-8D27-1B8BA9D41155}" srcOrd="0" destOrd="0" presId="urn:microsoft.com/office/officeart/2005/8/layout/radial6"/>
    <dgm:cxn modelId="{A9D29196-5412-45EE-978E-EF2B7A681926}" type="presOf" srcId="{484EFB4F-8931-43EA-A7EA-3CDF8B89386A}" destId="{6E37C282-4A76-48E6-9A06-859001A96DE1}" srcOrd="0" destOrd="0" presId="urn:microsoft.com/office/officeart/2005/8/layout/radial6"/>
    <dgm:cxn modelId="{5FB26C8C-2BDB-40CA-A9F2-11D9D2CD1F36}" srcId="{28E50928-8446-47EF-8C98-39B0CEC45FA1}" destId="{D12FC61A-7457-469B-8C15-18BEA7F58765}" srcOrd="0" destOrd="0" parTransId="{9A685A07-B123-4CB9-AF73-E7498D138171}" sibTransId="{DE2A81EE-AC97-4BF6-B077-BAAF476449DA}"/>
    <dgm:cxn modelId="{BE93817B-29E2-4055-8CBC-B9423771739B}" type="presOf" srcId="{28E50928-8446-47EF-8C98-39B0CEC45FA1}" destId="{B7B8AD48-369F-4105-84D9-F42326F49B35}" srcOrd="0" destOrd="0" presId="urn:microsoft.com/office/officeart/2005/8/layout/radial6"/>
    <dgm:cxn modelId="{43B837F2-D1E0-4FBE-A019-340A542D42C3}" srcId="{D12FC61A-7457-469B-8C15-18BEA7F58765}" destId="{DF943F3A-C078-4A2E-8492-48E4898A03ED}" srcOrd="2" destOrd="0" parTransId="{C0F76A64-32C6-45E4-B5A2-6151D0495D9B}" sibTransId="{A44841B9-1B03-4948-9C65-8357C589287E}"/>
    <dgm:cxn modelId="{563580F1-23C0-4A0E-B8D6-A7CD6750C850}" type="presOf" srcId="{BB6FD571-07E5-4B24-8FB2-A86CE429BE2E}" destId="{33064A0B-115B-4A39-82AB-75D2C69BBA8F}" srcOrd="0" destOrd="0" presId="urn:microsoft.com/office/officeart/2005/8/layout/radial6"/>
    <dgm:cxn modelId="{7B2DF492-EC98-4004-B9CB-C0EDBDED3788}" type="presParOf" srcId="{B7B8AD48-369F-4105-84D9-F42326F49B35}" destId="{CFB27218-BBCD-42AE-8D27-1B8BA9D41155}" srcOrd="0" destOrd="0" presId="urn:microsoft.com/office/officeart/2005/8/layout/radial6"/>
    <dgm:cxn modelId="{03558D55-3DAF-4D43-90D6-F78ABA10BC41}" type="presParOf" srcId="{B7B8AD48-369F-4105-84D9-F42326F49B35}" destId="{33064A0B-115B-4A39-82AB-75D2C69BBA8F}" srcOrd="1" destOrd="0" presId="urn:microsoft.com/office/officeart/2005/8/layout/radial6"/>
    <dgm:cxn modelId="{1EE6E9A9-0513-446A-A2BF-C5CF072AAADC}" type="presParOf" srcId="{B7B8AD48-369F-4105-84D9-F42326F49B35}" destId="{7C7B968A-77A8-4AAA-8A4E-3A4A80F2BB26}" srcOrd="2" destOrd="0" presId="urn:microsoft.com/office/officeart/2005/8/layout/radial6"/>
    <dgm:cxn modelId="{7166B6AE-60E4-46EB-898A-0762773456ED}" type="presParOf" srcId="{B7B8AD48-369F-4105-84D9-F42326F49B35}" destId="{FD0796E6-F3F7-406F-9F58-B1DA4F8E7E32}" srcOrd="3" destOrd="0" presId="urn:microsoft.com/office/officeart/2005/8/layout/radial6"/>
    <dgm:cxn modelId="{D635E136-57E8-40CE-974E-579F91290A17}" type="presParOf" srcId="{B7B8AD48-369F-4105-84D9-F42326F49B35}" destId="{3CEEED00-A4B0-4E2E-A07A-B537A4E10CFF}" srcOrd="4" destOrd="0" presId="urn:microsoft.com/office/officeart/2005/8/layout/radial6"/>
    <dgm:cxn modelId="{D271C823-3CC3-42DE-8AC3-29D18CB67593}" type="presParOf" srcId="{B7B8AD48-369F-4105-84D9-F42326F49B35}" destId="{9BCF94F5-B775-4247-854E-149C956DA15D}" srcOrd="5" destOrd="0" presId="urn:microsoft.com/office/officeart/2005/8/layout/radial6"/>
    <dgm:cxn modelId="{4C3F46A3-5DDD-48B2-828C-1FCD0F0E73C1}" type="presParOf" srcId="{B7B8AD48-369F-4105-84D9-F42326F49B35}" destId="{EA4E293F-ECE7-41BA-B47C-51FE4AFCFBBD}" srcOrd="6" destOrd="0" presId="urn:microsoft.com/office/officeart/2005/8/layout/radial6"/>
    <dgm:cxn modelId="{409A4C70-DC1F-4F7B-A957-447053B7B8F3}" type="presParOf" srcId="{B7B8AD48-369F-4105-84D9-F42326F49B35}" destId="{8ECD181B-C7CC-4119-965E-B75BEDB5DEBF}" srcOrd="7" destOrd="0" presId="urn:microsoft.com/office/officeart/2005/8/layout/radial6"/>
    <dgm:cxn modelId="{7437185F-0989-417C-B7C5-F02A11E47F3F}" type="presParOf" srcId="{B7B8AD48-369F-4105-84D9-F42326F49B35}" destId="{83BED177-FC75-40CC-9401-1A5BB9D36DD4}" srcOrd="8" destOrd="0" presId="urn:microsoft.com/office/officeart/2005/8/layout/radial6"/>
    <dgm:cxn modelId="{C5C27E9E-93B2-4359-A54A-9FAA94C4378E}" type="presParOf" srcId="{B7B8AD48-369F-4105-84D9-F42326F49B35}" destId="{BAF64F69-90FF-4820-9C08-6EC27306D5BF}" srcOrd="9" destOrd="0" presId="urn:microsoft.com/office/officeart/2005/8/layout/radial6"/>
    <dgm:cxn modelId="{8B01B884-C57A-4447-9A3D-23E5D91B3717}" type="presParOf" srcId="{B7B8AD48-369F-4105-84D9-F42326F49B35}" destId="{6E37C282-4A76-48E6-9A06-859001A96DE1}" srcOrd="10" destOrd="0" presId="urn:microsoft.com/office/officeart/2005/8/layout/radial6"/>
    <dgm:cxn modelId="{C09535F4-4BCB-4970-BB07-2ABF9EB37EE2}" type="presParOf" srcId="{B7B8AD48-369F-4105-84D9-F42326F49B35}" destId="{9195C104-0E2E-4D69-ABB6-BCF814139D96}" srcOrd="11" destOrd="0" presId="urn:microsoft.com/office/officeart/2005/8/layout/radial6"/>
    <dgm:cxn modelId="{D87921F4-01CA-4419-AA59-C4EF0E8BCE58}" type="presParOf" srcId="{B7B8AD48-369F-4105-84D9-F42326F49B35}" destId="{866E66EA-91D0-4377-B1C7-988D461B0191}"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FABA88-8D74-4B88-B207-7A5249AD10E4}" type="datetimeFigureOut">
              <a:rPr lang="en-US" smtClean="0"/>
              <a:pPr/>
              <a:t>7/22/2013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7613F4-06E0-46BF-A2FF-1CDF8176116F}" type="slidenum">
              <a:rPr lang="en-US" smtClean="0"/>
              <a:pPr/>
              <a:t>‹#›</a:t>
            </a:fld>
            <a:endParaRPr lang="en-US"/>
          </a:p>
        </p:txBody>
      </p:sp>
    </p:spTree>
    <p:extLst>
      <p:ext uri="{BB962C8B-B14F-4D97-AF65-F5344CB8AC3E}">
        <p14:creationId xmlns:p14="http://schemas.microsoft.com/office/powerpoint/2010/main" val="3454672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a:t>
            </a:r>
            <a:r>
              <a:rPr lang="en-US" baseline="0" dirty="0" smtClean="0"/>
              <a:t> Notes: Open the class by asking what this ancient quote might have to do with the concept of protecting schools. </a:t>
            </a:r>
          </a:p>
          <a:p>
            <a:r>
              <a:rPr lang="en-US" baseline="0" dirty="0" smtClean="0"/>
              <a:t>Point out that we can cover schools in an iron dome or force filed and can’t stop every action that may cause harm, but we can use resources in a planned, informed, intelligent manner to detect, deter, delay, and defeat possible terrorist actions against our schools. </a:t>
            </a:r>
            <a:endParaRPr lang="en-US" dirty="0"/>
          </a:p>
        </p:txBody>
      </p:sp>
      <p:sp>
        <p:nvSpPr>
          <p:cNvPr id="4" name="Slide Number Placeholder 3"/>
          <p:cNvSpPr>
            <a:spLocks noGrp="1"/>
          </p:cNvSpPr>
          <p:nvPr>
            <p:ph type="sldNum" sz="quarter" idx="10"/>
          </p:nvPr>
        </p:nvSpPr>
        <p:spPr/>
        <p:txBody>
          <a:bodyPr/>
          <a:lstStyle/>
          <a:p>
            <a:fld id="{547613F4-06E0-46BF-A2FF-1CDF8176116F}" type="slidenum">
              <a:rPr lang="en-US" smtClean="0"/>
              <a:pPr/>
              <a:t>2</a:t>
            </a:fld>
            <a:endParaRPr lang="en-US" dirty="0"/>
          </a:p>
        </p:txBody>
      </p:sp>
    </p:spTree>
    <p:extLst>
      <p:ext uri="{BB962C8B-B14F-4D97-AF65-F5344CB8AC3E}">
        <p14:creationId xmlns:p14="http://schemas.microsoft.com/office/powerpoint/2010/main" val="1206954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 Loosely Affiliated Radical Extremist including “Home-Grown Terrorists” do not have to have an organizational structure</a:t>
            </a:r>
            <a:r>
              <a:rPr lang="en-US" baseline="0" dirty="0" smtClean="0"/>
              <a:t> and are therefore harder to detect and stop prior to attack. </a:t>
            </a:r>
          </a:p>
          <a:p>
            <a:endParaRPr lang="en-US" baseline="0" dirty="0" smtClean="0"/>
          </a:p>
          <a:p>
            <a:r>
              <a:rPr lang="en-US" baseline="0" dirty="0" smtClean="0"/>
              <a:t>Attacks on schools can be carried out by a “homegrown cell” or radicalized individual. </a:t>
            </a:r>
            <a:endParaRPr lang="en-US" dirty="0"/>
          </a:p>
        </p:txBody>
      </p:sp>
      <p:sp>
        <p:nvSpPr>
          <p:cNvPr id="4" name="Slide Number Placeholder 3"/>
          <p:cNvSpPr>
            <a:spLocks noGrp="1"/>
          </p:cNvSpPr>
          <p:nvPr>
            <p:ph type="sldNum" sz="quarter" idx="10"/>
          </p:nvPr>
        </p:nvSpPr>
        <p:spPr/>
        <p:txBody>
          <a:bodyPr/>
          <a:lstStyle/>
          <a:p>
            <a:fld id="{547613F4-06E0-46BF-A2FF-1CDF8176116F}" type="slidenum">
              <a:rPr lang="en-US" smtClean="0"/>
              <a:pPr/>
              <a:t>24</a:t>
            </a:fld>
            <a:endParaRPr lang="en-US"/>
          </a:p>
        </p:txBody>
      </p:sp>
    </p:spTree>
    <p:extLst>
      <p:ext uri="{BB962C8B-B14F-4D97-AF65-F5344CB8AC3E}">
        <p14:creationId xmlns:p14="http://schemas.microsoft.com/office/powerpoint/2010/main" val="3945328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Active Shooter/Decimation  Assault (Columbine/Virginia Tech) </a:t>
            </a:r>
          </a:p>
          <a:p>
            <a:r>
              <a:rPr lang="en-US" dirty="0" smtClean="0"/>
              <a:t>“Enthusiastic Amateurs” </a:t>
            </a:r>
          </a:p>
          <a:p>
            <a:endParaRPr lang="en-US" dirty="0" smtClean="0"/>
          </a:p>
          <a:p>
            <a:r>
              <a:rPr lang="en-US" dirty="0" smtClean="0"/>
              <a:t>Mass Hostage Siege (</a:t>
            </a:r>
            <a:r>
              <a:rPr lang="en-US" dirty="0" err="1" smtClean="0"/>
              <a:t>Beslan</a:t>
            </a:r>
            <a:r>
              <a:rPr lang="en-US" dirty="0" smtClean="0"/>
              <a:t>)</a:t>
            </a:r>
          </a:p>
          <a:p>
            <a:endParaRPr lang="en-US" dirty="0" smtClean="0"/>
          </a:p>
          <a:p>
            <a:r>
              <a:rPr lang="en-US" dirty="0" smtClean="0"/>
              <a:t>Hybrid/Synergy (9-11)</a:t>
            </a:r>
          </a:p>
          <a:p>
            <a:endParaRPr lang="en-US" dirty="0" smtClean="0"/>
          </a:p>
          <a:p>
            <a:r>
              <a:rPr lang="en-US" dirty="0" smtClean="0"/>
              <a:t>Symphonic (Mumbai) – a future example might be a “perfect day” scenario where multiple attacks are deployed at multiple schools simultaneously using small arms tactics and explosives. Middle school are perhaps</a:t>
            </a:r>
            <a:r>
              <a:rPr lang="en-US" baseline="0" dirty="0" smtClean="0"/>
              <a:t> most at risk because the children are old enough to be controlled through fear but young enough not to fight back. </a:t>
            </a:r>
            <a:r>
              <a:rPr lang="en-US" dirty="0" smtClean="0"/>
              <a:t> </a:t>
            </a:r>
          </a:p>
          <a:p>
            <a:endParaRPr lang="en-US" dirty="0"/>
          </a:p>
        </p:txBody>
      </p:sp>
      <p:sp>
        <p:nvSpPr>
          <p:cNvPr id="4" name="Slide Number Placeholder 3"/>
          <p:cNvSpPr>
            <a:spLocks noGrp="1"/>
          </p:cNvSpPr>
          <p:nvPr>
            <p:ph type="sldNum" sz="quarter" idx="10"/>
          </p:nvPr>
        </p:nvSpPr>
        <p:spPr/>
        <p:txBody>
          <a:bodyPr/>
          <a:lstStyle/>
          <a:p>
            <a:fld id="{547613F4-06E0-46BF-A2FF-1CDF8176116F}" type="slidenum">
              <a:rPr lang="en-US" smtClean="0"/>
              <a:pPr/>
              <a:t>27</a:t>
            </a:fld>
            <a:endParaRPr lang="en-US"/>
          </a:p>
        </p:txBody>
      </p:sp>
    </p:spTree>
    <p:extLst>
      <p:ext uri="{BB962C8B-B14F-4D97-AF65-F5344CB8AC3E}">
        <p14:creationId xmlns:p14="http://schemas.microsoft.com/office/powerpoint/2010/main" val="1739807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 Take time to remind the students that not only can the school itself be a target, but also a school can be impacted by being geographically next to a potential</a:t>
            </a:r>
            <a:r>
              <a:rPr lang="en-US" baseline="0" dirty="0" smtClean="0"/>
              <a:t> target such as a military base or government building. Other factors can enable the school to climb higher on the preferred target list such as proximity to a railway line that transports toxic chemicals.  </a:t>
            </a:r>
            <a:endParaRPr lang="en-US" dirty="0"/>
          </a:p>
        </p:txBody>
      </p:sp>
      <p:sp>
        <p:nvSpPr>
          <p:cNvPr id="4" name="Slide Number Placeholder 3"/>
          <p:cNvSpPr>
            <a:spLocks noGrp="1"/>
          </p:cNvSpPr>
          <p:nvPr>
            <p:ph type="sldNum" sz="quarter" idx="10"/>
          </p:nvPr>
        </p:nvSpPr>
        <p:spPr/>
        <p:txBody>
          <a:bodyPr/>
          <a:lstStyle/>
          <a:p>
            <a:fld id="{547613F4-06E0-46BF-A2FF-1CDF8176116F}" type="slidenum">
              <a:rPr lang="en-US" smtClean="0"/>
              <a:pPr/>
              <a:t>28</a:t>
            </a:fld>
            <a:endParaRPr lang="en-US"/>
          </a:p>
        </p:txBody>
      </p:sp>
    </p:spTree>
    <p:extLst>
      <p:ext uri="{BB962C8B-B14F-4D97-AF65-F5344CB8AC3E}">
        <p14:creationId xmlns:p14="http://schemas.microsoft.com/office/powerpoint/2010/main" val="2889458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 Briefly discuss how</a:t>
            </a:r>
            <a:r>
              <a:rPr lang="en-US" baseline="0" dirty="0" smtClean="0"/>
              <a:t> schools may meet the third characteristic of being “soft targets” and what an SBLE can do to mitigate this. Do not go too in-depth because you will be doing so later in the course. </a:t>
            </a:r>
            <a:endParaRPr lang="en-US" dirty="0"/>
          </a:p>
        </p:txBody>
      </p:sp>
      <p:sp>
        <p:nvSpPr>
          <p:cNvPr id="4" name="Slide Number Placeholder 3"/>
          <p:cNvSpPr>
            <a:spLocks noGrp="1"/>
          </p:cNvSpPr>
          <p:nvPr>
            <p:ph type="sldNum" sz="quarter" idx="10"/>
          </p:nvPr>
        </p:nvSpPr>
        <p:spPr/>
        <p:txBody>
          <a:bodyPr/>
          <a:lstStyle/>
          <a:p>
            <a:fld id="{547613F4-06E0-46BF-A2FF-1CDF8176116F}" type="slidenum">
              <a:rPr lang="en-US" smtClean="0"/>
              <a:pPr/>
              <a:t>29</a:t>
            </a:fld>
            <a:endParaRPr lang="en-US"/>
          </a:p>
        </p:txBody>
      </p:sp>
    </p:spTree>
    <p:extLst>
      <p:ext uri="{BB962C8B-B14F-4D97-AF65-F5344CB8AC3E}">
        <p14:creationId xmlns:p14="http://schemas.microsoft.com/office/powerpoint/2010/main" val="3886239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 Q</a:t>
            </a:r>
            <a:r>
              <a:rPr lang="en-US" baseline="0" dirty="0" smtClean="0"/>
              <a:t> –In what phase do SBLEs have the best chance of preventing the attack?</a:t>
            </a:r>
          </a:p>
          <a:p>
            <a:r>
              <a:rPr lang="en-US" baseline="0" dirty="0" smtClean="0"/>
              <a:t>A – Pre-Incident phase</a:t>
            </a:r>
          </a:p>
          <a:p>
            <a:endParaRPr lang="en-US" baseline="0" dirty="0" smtClean="0"/>
          </a:p>
          <a:p>
            <a:r>
              <a:rPr lang="en-US" dirty="0" smtClean="0"/>
              <a:t>Pre-incident phase  -includes</a:t>
            </a:r>
            <a:r>
              <a:rPr lang="en-US" baseline="0" dirty="0" smtClean="0"/>
              <a:t> planning and intelligence gathering. Terrorist cells may use many open sources to gather information on a potential target like a school including but not limited to: school web sites, Google Earth Maps, recent and archived articles about the target. This phase also included active surveillance and reconnaissance. </a:t>
            </a:r>
            <a:r>
              <a:rPr lang="en-US" b="1" baseline="0" dirty="0" smtClean="0"/>
              <a:t>This is the phase where aware SBLEs and community members can detect the possible threat to the school. </a:t>
            </a:r>
          </a:p>
          <a:p>
            <a:endParaRPr lang="en-US" dirty="0" smtClean="0"/>
          </a:p>
          <a:p>
            <a:r>
              <a:rPr lang="en-US" dirty="0" smtClean="0"/>
              <a:t>Initiation phase – Attackers, support personnel, and </a:t>
            </a:r>
            <a:r>
              <a:rPr lang="en-US" b="0" dirty="0" smtClean="0"/>
              <a:t>weapons/ equipment a</a:t>
            </a:r>
            <a:r>
              <a:rPr lang="en-US" dirty="0" smtClean="0"/>
              <a:t>re brought together. Fast active shooter response by </a:t>
            </a:r>
          </a:p>
          <a:p>
            <a:r>
              <a:rPr lang="en-US" dirty="0" smtClean="0"/>
              <a:t>SBLE/other</a:t>
            </a:r>
            <a:r>
              <a:rPr lang="en-US" baseline="0" dirty="0" smtClean="0"/>
              <a:t> agency police can delay and mitigate the impact of this phase as well as defeat the operation.</a:t>
            </a:r>
            <a:endParaRPr lang="en-US" dirty="0" smtClean="0"/>
          </a:p>
          <a:p>
            <a:endParaRPr lang="en-US" dirty="0" smtClean="0"/>
          </a:p>
          <a:p>
            <a:r>
              <a:rPr lang="en-US" dirty="0" smtClean="0"/>
              <a:t>Climax phase – May include terrorist withdrawal from the target area or final firefight.</a:t>
            </a:r>
          </a:p>
          <a:p>
            <a:endParaRPr lang="en-US" dirty="0" smtClean="0"/>
          </a:p>
          <a:p>
            <a:r>
              <a:rPr lang="en-US" dirty="0" smtClean="0"/>
              <a:t>Post-incident phase – Surviving members of the mission reconnect and asses the mission outcome. </a:t>
            </a:r>
          </a:p>
          <a:p>
            <a:endParaRPr lang="en-US" dirty="0"/>
          </a:p>
        </p:txBody>
      </p:sp>
      <p:sp>
        <p:nvSpPr>
          <p:cNvPr id="4" name="Slide Number Placeholder 3"/>
          <p:cNvSpPr>
            <a:spLocks noGrp="1"/>
          </p:cNvSpPr>
          <p:nvPr>
            <p:ph type="sldNum" sz="quarter" idx="10"/>
          </p:nvPr>
        </p:nvSpPr>
        <p:spPr/>
        <p:txBody>
          <a:bodyPr/>
          <a:lstStyle/>
          <a:p>
            <a:fld id="{547613F4-06E0-46BF-A2FF-1CDF8176116F}" type="slidenum">
              <a:rPr lang="en-US" smtClean="0"/>
              <a:pPr/>
              <a:t>30</a:t>
            </a:fld>
            <a:endParaRPr lang="en-US" dirty="0"/>
          </a:p>
        </p:txBody>
      </p:sp>
    </p:spTree>
    <p:extLst>
      <p:ext uri="{BB962C8B-B14F-4D97-AF65-F5344CB8AC3E}">
        <p14:creationId xmlns:p14="http://schemas.microsoft.com/office/powerpoint/2010/main" val="1621651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 Discuss the statistics of the attack on </a:t>
            </a:r>
            <a:r>
              <a:rPr lang="en-US" dirty="0" err="1" smtClean="0"/>
              <a:t>Beslan</a:t>
            </a:r>
            <a:r>
              <a:rPr lang="en-US" dirty="0" smtClean="0"/>
              <a:t> and the fact that it was conducted as a practice</a:t>
            </a:r>
            <a:r>
              <a:rPr lang="en-US" baseline="0" dirty="0" smtClean="0"/>
              <a:t> operation for later attacks in the United States. </a:t>
            </a:r>
            <a:endParaRPr lang="en-US" dirty="0"/>
          </a:p>
        </p:txBody>
      </p:sp>
      <p:sp>
        <p:nvSpPr>
          <p:cNvPr id="4" name="Slide Number Placeholder 3"/>
          <p:cNvSpPr>
            <a:spLocks noGrp="1"/>
          </p:cNvSpPr>
          <p:nvPr>
            <p:ph type="sldNum" sz="quarter" idx="10"/>
          </p:nvPr>
        </p:nvSpPr>
        <p:spPr/>
        <p:txBody>
          <a:bodyPr/>
          <a:lstStyle/>
          <a:p>
            <a:fld id="{547613F4-06E0-46BF-A2FF-1CDF8176116F}" type="slidenum">
              <a:rPr lang="en-US" smtClean="0"/>
              <a:pPr/>
              <a:t>33</a:t>
            </a:fld>
            <a:endParaRPr lang="en-US"/>
          </a:p>
        </p:txBody>
      </p:sp>
    </p:spTree>
    <p:extLst>
      <p:ext uri="{BB962C8B-B14F-4D97-AF65-F5344CB8AC3E}">
        <p14:creationId xmlns:p14="http://schemas.microsoft.com/office/powerpoint/2010/main" val="2986359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Attack Phase </a:t>
            </a:r>
            <a:r>
              <a:rPr lang="en-US" dirty="0" smtClean="0"/>
              <a:t>– Quick brutal attack is conducted to create fear and eliminate any opposition. Adult males are most often either killed in this phase or used to build fortifications and then</a:t>
            </a:r>
            <a:r>
              <a:rPr lang="en-US" baseline="0" dirty="0" smtClean="0"/>
              <a:t> killed. </a:t>
            </a:r>
            <a:endParaRPr lang="en-US" dirty="0" smtClean="0"/>
          </a:p>
          <a:p>
            <a:r>
              <a:rPr lang="en-US" b="1" dirty="0" smtClean="0"/>
              <a:t>Submission &amp; Control Phase</a:t>
            </a:r>
            <a:r>
              <a:rPr lang="en-US" dirty="0" smtClean="0"/>
              <a:t> –fear is used along with a promise of safety in</a:t>
            </a:r>
            <a:r>
              <a:rPr lang="en-US" baseline="0" dirty="0" smtClean="0"/>
              <a:t> exchange for cooperation. It is a false promise. </a:t>
            </a:r>
            <a:endParaRPr lang="en-US" dirty="0" smtClean="0"/>
          </a:p>
          <a:p>
            <a:endParaRPr lang="en-US" dirty="0" smtClean="0"/>
          </a:p>
          <a:p>
            <a:r>
              <a:rPr lang="en-US" b="1" dirty="0" smtClean="0"/>
              <a:t>Stabilization Phase </a:t>
            </a:r>
            <a:r>
              <a:rPr lang="en-US" dirty="0" smtClean="0"/>
              <a:t>–gaining control of the hostages</a:t>
            </a:r>
          </a:p>
          <a:p>
            <a:r>
              <a:rPr lang="en-US" b="1" dirty="0" smtClean="0"/>
              <a:t>Fortification Phase </a:t>
            </a:r>
            <a:r>
              <a:rPr lang="en-US" dirty="0" smtClean="0"/>
              <a:t>–building fortifications to slow police entry</a:t>
            </a:r>
          </a:p>
          <a:p>
            <a:endParaRPr lang="en-US" dirty="0" smtClean="0"/>
          </a:p>
          <a:p>
            <a:r>
              <a:rPr lang="en-US" b="1" dirty="0" smtClean="0"/>
              <a:t>“Negotiation</a:t>
            </a:r>
            <a:r>
              <a:rPr lang="en-US" dirty="0" smtClean="0"/>
              <a:t>” Phase –negotiations are falsely</a:t>
            </a:r>
            <a:r>
              <a:rPr lang="en-US" baseline="0" dirty="0" smtClean="0"/>
              <a:t> offered in order to gain time for fortification and to gain greater media coverage.</a:t>
            </a:r>
            <a:endParaRPr lang="en-US" dirty="0" smtClean="0"/>
          </a:p>
          <a:p>
            <a:r>
              <a:rPr lang="en-US" b="1" dirty="0" smtClean="0"/>
              <a:t>“Rescue” </a:t>
            </a:r>
            <a:r>
              <a:rPr lang="en-US" dirty="0" smtClean="0"/>
              <a:t>Phase –action is taken such as killing hostages in order to force police action and cause greater casualties. </a:t>
            </a:r>
          </a:p>
          <a:p>
            <a:endParaRPr lang="en-US" dirty="0"/>
          </a:p>
        </p:txBody>
      </p:sp>
      <p:sp>
        <p:nvSpPr>
          <p:cNvPr id="4" name="Slide Number Placeholder 3"/>
          <p:cNvSpPr>
            <a:spLocks noGrp="1"/>
          </p:cNvSpPr>
          <p:nvPr>
            <p:ph type="sldNum" sz="quarter" idx="10"/>
          </p:nvPr>
        </p:nvSpPr>
        <p:spPr/>
        <p:txBody>
          <a:bodyPr/>
          <a:lstStyle/>
          <a:p>
            <a:fld id="{547613F4-06E0-46BF-A2FF-1CDF8176116F}" type="slidenum">
              <a:rPr lang="en-US" smtClean="0"/>
              <a:pPr/>
              <a:t>34</a:t>
            </a:fld>
            <a:endParaRPr lang="en-US"/>
          </a:p>
        </p:txBody>
      </p:sp>
    </p:spTree>
    <p:extLst>
      <p:ext uri="{BB962C8B-B14F-4D97-AF65-F5344CB8AC3E}">
        <p14:creationId xmlns:p14="http://schemas.microsoft.com/office/powerpoint/2010/main" val="27645926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Attack Phase (fast, violence of action)</a:t>
            </a:r>
          </a:p>
          <a:p>
            <a:r>
              <a:rPr lang="en-US" dirty="0" smtClean="0"/>
              <a:t>Submission &amp; Control Phase (kill leadership)</a:t>
            </a:r>
          </a:p>
          <a:p>
            <a:r>
              <a:rPr lang="en-US" dirty="0" smtClean="0"/>
              <a:t>Stabilization Phase (give false hope)</a:t>
            </a:r>
          </a:p>
          <a:p>
            <a:r>
              <a:rPr lang="en-US" dirty="0" smtClean="0"/>
              <a:t>Fortification Phase (deter)</a:t>
            </a:r>
          </a:p>
          <a:p>
            <a:r>
              <a:rPr lang="en-US" dirty="0" smtClean="0"/>
              <a:t>“Negotiation” Phase (delay)</a:t>
            </a:r>
          </a:p>
          <a:p>
            <a:r>
              <a:rPr lang="en-US" dirty="0" smtClean="0"/>
              <a:t>“Rescue” Phase (drawing in the targets)</a:t>
            </a:r>
          </a:p>
          <a:p>
            <a:endParaRPr lang="en-US" dirty="0"/>
          </a:p>
        </p:txBody>
      </p:sp>
      <p:sp>
        <p:nvSpPr>
          <p:cNvPr id="4" name="Slide Number Placeholder 3"/>
          <p:cNvSpPr>
            <a:spLocks noGrp="1"/>
          </p:cNvSpPr>
          <p:nvPr>
            <p:ph type="sldNum" sz="quarter" idx="10"/>
          </p:nvPr>
        </p:nvSpPr>
        <p:spPr/>
        <p:txBody>
          <a:bodyPr/>
          <a:lstStyle/>
          <a:p>
            <a:fld id="{547613F4-06E0-46BF-A2FF-1CDF8176116F}" type="slidenum">
              <a:rPr lang="en-US" smtClean="0"/>
              <a:pPr/>
              <a:t>35</a:t>
            </a:fld>
            <a:endParaRPr lang="en-US"/>
          </a:p>
        </p:txBody>
      </p:sp>
    </p:spTree>
    <p:extLst>
      <p:ext uri="{BB962C8B-B14F-4D97-AF65-F5344CB8AC3E}">
        <p14:creationId xmlns:p14="http://schemas.microsoft.com/office/powerpoint/2010/main" val="3543949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7613F4-06E0-46BF-A2FF-1CDF8176116F}" type="slidenum">
              <a:rPr lang="en-US" smtClean="0"/>
              <a:pPr/>
              <a:t>40</a:t>
            </a:fld>
            <a:endParaRPr lang="en-US"/>
          </a:p>
        </p:txBody>
      </p:sp>
    </p:spTree>
    <p:extLst>
      <p:ext uri="{BB962C8B-B14F-4D97-AF65-F5344CB8AC3E}">
        <p14:creationId xmlns:p14="http://schemas.microsoft.com/office/powerpoint/2010/main" val="29268698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SBLE’s should help disseminate this information to municipal and county police that may be responding to houses and businesses in the area of the</a:t>
            </a:r>
            <a:r>
              <a:rPr lang="en-US" baseline="0" dirty="0" smtClean="0"/>
              <a:t> school. SRO’s should make sure the members of their own department have this knowledge. </a:t>
            </a:r>
            <a:endParaRPr lang="en-US" dirty="0"/>
          </a:p>
        </p:txBody>
      </p:sp>
      <p:sp>
        <p:nvSpPr>
          <p:cNvPr id="4" name="Slide Number Placeholder 3"/>
          <p:cNvSpPr>
            <a:spLocks noGrp="1"/>
          </p:cNvSpPr>
          <p:nvPr>
            <p:ph type="sldNum" sz="quarter" idx="10"/>
          </p:nvPr>
        </p:nvSpPr>
        <p:spPr/>
        <p:txBody>
          <a:bodyPr/>
          <a:lstStyle/>
          <a:p>
            <a:fld id="{547613F4-06E0-46BF-A2FF-1CDF8176116F}" type="slidenum">
              <a:rPr lang="en-US" smtClean="0"/>
              <a:pPr/>
              <a:t>42</a:t>
            </a:fld>
            <a:endParaRPr lang="en-US"/>
          </a:p>
        </p:txBody>
      </p:sp>
    </p:spTree>
    <p:extLst>
      <p:ext uri="{BB962C8B-B14F-4D97-AF65-F5344CB8AC3E}">
        <p14:creationId xmlns:p14="http://schemas.microsoft.com/office/powerpoint/2010/main" val="3829882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instructor will show the provided movie clip –Obsession. (Back-up</a:t>
            </a:r>
            <a:r>
              <a:rPr lang="en-US" baseline="0" dirty="0" smtClean="0"/>
              <a:t> </a:t>
            </a:r>
            <a:r>
              <a:rPr lang="en-US" dirty="0" smtClean="0"/>
              <a:t>Hard Copies on  Order)</a:t>
            </a:r>
          </a:p>
          <a:p>
            <a:r>
              <a:rPr lang="en-US" dirty="0" smtClean="0"/>
              <a:t>ALERRT providing embeddable copies.</a:t>
            </a:r>
            <a:endParaRPr lang="en-US" dirty="0"/>
          </a:p>
        </p:txBody>
      </p:sp>
      <p:sp>
        <p:nvSpPr>
          <p:cNvPr id="4" name="Slide Number Placeholder 3"/>
          <p:cNvSpPr>
            <a:spLocks noGrp="1"/>
          </p:cNvSpPr>
          <p:nvPr>
            <p:ph type="sldNum" sz="quarter" idx="10"/>
          </p:nvPr>
        </p:nvSpPr>
        <p:spPr/>
        <p:txBody>
          <a:bodyPr/>
          <a:lstStyle/>
          <a:p>
            <a:fld id="{547613F4-06E0-46BF-A2FF-1CDF8176116F}" type="slidenum">
              <a:rPr lang="en-US" smtClean="0"/>
              <a:pPr/>
              <a:t>9</a:t>
            </a:fld>
            <a:endParaRPr lang="en-US"/>
          </a:p>
        </p:txBody>
      </p:sp>
    </p:spTree>
    <p:extLst>
      <p:ext uri="{BB962C8B-B14F-4D97-AF65-F5344CB8AC3E}">
        <p14:creationId xmlns:p14="http://schemas.microsoft.com/office/powerpoint/2010/main" val="14981427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7613F4-06E0-46BF-A2FF-1CDF8176116F}" type="slidenum">
              <a:rPr lang="en-US" smtClean="0"/>
              <a:pPr/>
              <a:t>43</a:t>
            </a:fld>
            <a:endParaRPr lang="en-US"/>
          </a:p>
        </p:txBody>
      </p:sp>
    </p:spTree>
    <p:extLst>
      <p:ext uri="{BB962C8B-B14F-4D97-AF65-F5344CB8AC3E}">
        <p14:creationId xmlns:p14="http://schemas.microsoft.com/office/powerpoint/2010/main" val="29795369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7613F4-06E0-46BF-A2FF-1CDF8176116F}" type="slidenum">
              <a:rPr lang="en-US" smtClean="0"/>
              <a:pPr/>
              <a:t>44</a:t>
            </a:fld>
            <a:endParaRPr lang="en-US"/>
          </a:p>
        </p:txBody>
      </p:sp>
    </p:spTree>
    <p:extLst>
      <p:ext uri="{BB962C8B-B14F-4D97-AF65-F5344CB8AC3E}">
        <p14:creationId xmlns:p14="http://schemas.microsoft.com/office/powerpoint/2010/main" val="9317363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7613F4-06E0-46BF-A2FF-1CDF8176116F}" type="slidenum">
              <a:rPr lang="en-US" smtClean="0"/>
              <a:pPr/>
              <a:t>45</a:t>
            </a:fld>
            <a:endParaRPr lang="en-US"/>
          </a:p>
        </p:txBody>
      </p:sp>
    </p:spTree>
    <p:extLst>
      <p:ext uri="{BB962C8B-B14F-4D97-AF65-F5344CB8AC3E}">
        <p14:creationId xmlns:p14="http://schemas.microsoft.com/office/powerpoint/2010/main" val="17193572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7613F4-06E0-46BF-A2FF-1CDF8176116F}" type="slidenum">
              <a:rPr lang="en-US" smtClean="0"/>
              <a:pPr/>
              <a:t>46</a:t>
            </a:fld>
            <a:endParaRPr lang="en-US"/>
          </a:p>
        </p:txBody>
      </p:sp>
    </p:spTree>
    <p:extLst>
      <p:ext uri="{BB962C8B-B14F-4D97-AF65-F5344CB8AC3E}">
        <p14:creationId xmlns:p14="http://schemas.microsoft.com/office/powerpoint/2010/main" val="15540485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7613F4-06E0-46BF-A2FF-1CDF8176116F}" type="slidenum">
              <a:rPr lang="en-US" smtClean="0"/>
              <a:pPr/>
              <a:t>49</a:t>
            </a:fld>
            <a:endParaRPr lang="en-US"/>
          </a:p>
        </p:txBody>
      </p:sp>
    </p:spTree>
    <p:extLst>
      <p:ext uri="{BB962C8B-B14F-4D97-AF65-F5344CB8AC3E}">
        <p14:creationId xmlns:p14="http://schemas.microsoft.com/office/powerpoint/2010/main" val="5989536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7613F4-06E0-46BF-A2FF-1CDF8176116F}" type="slidenum">
              <a:rPr lang="en-US" smtClean="0"/>
              <a:pPr/>
              <a:t>50</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7613F4-06E0-46BF-A2FF-1CDF8176116F}" type="slidenum">
              <a:rPr lang="en-US" smtClean="0"/>
              <a:pPr/>
              <a:t>55</a:t>
            </a:fld>
            <a:endParaRPr lang="en-US"/>
          </a:p>
        </p:txBody>
      </p:sp>
    </p:spTree>
    <p:extLst>
      <p:ext uri="{BB962C8B-B14F-4D97-AF65-F5344CB8AC3E}">
        <p14:creationId xmlns:p14="http://schemas.microsoft.com/office/powerpoint/2010/main" val="39370711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 The instructor will chose from</a:t>
            </a:r>
            <a:r>
              <a:rPr lang="en-US" baseline="0" dirty="0" smtClean="0"/>
              <a:t> </a:t>
            </a:r>
            <a:r>
              <a:rPr lang="en-US" dirty="0" smtClean="0"/>
              <a:t>these two possible exercises:</a:t>
            </a:r>
          </a:p>
          <a:p>
            <a:endParaRPr lang="en-US" dirty="0" smtClean="0"/>
          </a:p>
          <a:p>
            <a:pPr marL="0" indent="0">
              <a:buFont typeface="Arial" pitchFamily="34" charset="0"/>
              <a:buNone/>
            </a:pPr>
            <a:r>
              <a:rPr lang="en-US" dirty="0" smtClean="0"/>
              <a:t>1. lead a discussion session and make a list of the actions that can be taken in the </a:t>
            </a:r>
            <a:r>
              <a:rPr lang="en-US" dirty="0" err="1" smtClean="0"/>
              <a:t>particpant</a:t>
            </a:r>
            <a:r>
              <a:rPr lang="en-US" dirty="0" smtClean="0"/>
              <a:t> SBLEs schools to</a:t>
            </a:r>
          </a:p>
          <a:p>
            <a:pPr marL="171450" indent="-171450">
              <a:buFont typeface="Arial" pitchFamily="34" charset="0"/>
              <a:buChar char="•"/>
            </a:pPr>
            <a:r>
              <a:rPr lang="en-US" dirty="0" smtClean="0"/>
              <a:t>Deter</a:t>
            </a:r>
          </a:p>
          <a:p>
            <a:pPr marL="171450" indent="-171450">
              <a:buFont typeface="Arial" pitchFamily="34" charset="0"/>
              <a:buChar char="•"/>
            </a:pPr>
            <a:r>
              <a:rPr lang="en-US" dirty="0" smtClean="0"/>
              <a:t>Detect</a:t>
            </a:r>
          </a:p>
          <a:p>
            <a:pPr marL="171450" indent="-171450">
              <a:buFont typeface="Arial" pitchFamily="34" charset="0"/>
              <a:buChar char="•"/>
            </a:pPr>
            <a:r>
              <a:rPr lang="en-US" dirty="0" smtClean="0"/>
              <a:t>Delay</a:t>
            </a:r>
          </a:p>
          <a:p>
            <a:pPr marL="171450" indent="-171450">
              <a:buFont typeface="Arial" pitchFamily="34" charset="0"/>
              <a:buChar char="•"/>
            </a:pPr>
            <a:r>
              <a:rPr lang="en-US" dirty="0" smtClean="0"/>
              <a:t>Disengage</a:t>
            </a:r>
          </a:p>
          <a:p>
            <a:pPr marL="171450" indent="-171450">
              <a:buFont typeface="Arial" pitchFamily="34" charset="0"/>
              <a:buChar char="•"/>
            </a:pPr>
            <a:r>
              <a:rPr lang="en-US" dirty="0" smtClean="0"/>
              <a:t>Defeat</a:t>
            </a:r>
          </a:p>
          <a:p>
            <a:pPr marL="171450" indent="-171450">
              <a:buFont typeface="Arial" pitchFamily="34" charset="0"/>
              <a:buChar char="•"/>
            </a:pPr>
            <a:endParaRPr lang="en-US" dirty="0" smtClean="0"/>
          </a:p>
          <a:p>
            <a:pPr marL="171450" indent="-171450">
              <a:buFont typeface="Arial" pitchFamily="34" charset="0"/>
              <a:buChar char="•"/>
            </a:pPr>
            <a:r>
              <a:rPr lang="en-US" dirty="0" smtClean="0"/>
              <a:t>(OR)</a:t>
            </a:r>
          </a:p>
          <a:p>
            <a:pPr marL="0" indent="0">
              <a:buFont typeface="Arial" pitchFamily="34" charset="0"/>
              <a:buNone/>
            </a:pPr>
            <a:endParaRPr lang="en-US" dirty="0" smtClean="0"/>
          </a:p>
          <a:p>
            <a:pPr marL="0" indent="0">
              <a:buFont typeface="Arial" pitchFamily="34" charset="0"/>
              <a:buNone/>
            </a:pPr>
            <a:r>
              <a:rPr lang="en-US" dirty="0" smtClean="0"/>
              <a:t>2. Break the class into groups and have them create</a:t>
            </a:r>
            <a:r>
              <a:rPr lang="en-US" baseline="0" dirty="0" smtClean="0"/>
              <a:t> a list of the above actions and report them back to the whole class. </a:t>
            </a:r>
            <a:endParaRPr lang="en-US" dirty="0" smtClean="0"/>
          </a:p>
          <a:p>
            <a:pPr marL="171450" indent="-171450">
              <a:buFont typeface="Arial" pitchFamily="34" charset="0"/>
              <a:buChar char="•"/>
            </a:pPr>
            <a:endParaRPr lang="en-US" dirty="0" smtClean="0"/>
          </a:p>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547613F4-06E0-46BF-A2FF-1CDF8176116F}" type="slidenum">
              <a:rPr lang="en-US" smtClean="0"/>
              <a:pPr/>
              <a:t>56</a:t>
            </a:fld>
            <a:endParaRPr lang="en-US"/>
          </a:p>
        </p:txBody>
      </p:sp>
    </p:spTree>
    <p:extLst>
      <p:ext uri="{BB962C8B-B14F-4D97-AF65-F5344CB8AC3E}">
        <p14:creationId xmlns:p14="http://schemas.microsoft.com/office/powerpoint/2010/main" val="3440292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understanding the motivations of a PTE the SBLE officer can utilize this knowledge while conducting</a:t>
            </a:r>
            <a:r>
              <a:rPr lang="en-US" baseline="0" dirty="0" smtClean="0"/>
              <a:t> a threat assessment and considering if a school or an other site near a school may become a target. It must be remembered that schools can be threatened by terrorist violence either directly of via proximity to another target. For example:  a school on-or near a military instillation may be at greater risk. </a:t>
            </a:r>
            <a:endParaRPr lang="en-US" dirty="0"/>
          </a:p>
        </p:txBody>
      </p:sp>
      <p:sp>
        <p:nvSpPr>
          <p:cNvPr id="4" name="Slide Number Placeholder 3"/>
          <p:cNvSpPr>
            <a:spLocks noGrp="1"/>
          </p:cNvSpPr>
          <p:nvPr>
            <p:ph type="sldNum" sz="quarter" idx="10"/>
          </p:nvPr>
        </p:nvSpPr>
        <p:spPr/>
        <p:txBody>
          <a:bodyPr/>
          <a:lstStyle/>
          <a:p>
            <a:fld id="{547613F4-06E0-46BF-A2FF-1CDF8176116F}" type="slidenum">
              <a:rPr lang="en-US" smtClean="0"/>
              <a:pPr/>
              <a:t>13</a:t>
            </a:fld>
            <a:endParaRPr lang="en-US"/>
          </a:p>
        </p:txBody>
      </p:sp>
    </p:spTree>
    <p:extLst>
      <p:ext uri="{BB962C8B-B14F-4D97-AF65-F5344CB8AC3E}">
        <p14:creationId xmlns:p14="http://schemas.microsoft.com/office/powerpoint/2010/main" val="2563209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7613F4-06E0-46BF-A2FF-1CDF8176116F}" type="slidenum">
              <a:rPr lang="en-US" smtClean="0"/>
              <a:pPr/>
              <a:t>17</a:t>
            </a:fld>
            <a:endParaRPr lang="en-US"/>
          </a:p>
        </p:txBody>
      </p:sp>
    </p:spTree>
    <p:extLst>
      <p:ext uri="{BB962C8B-B14F-4D97-AF65-F5344CB8AC3E}">
        <p14:creationId xmlns:p14="http://schemas.microsoft.com/office/powerpoint/2010/main" val="2506081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International/Transnational in nature:</a:t>
            </a:r>
            <a:r>
              <a:rPr lang="en-US" baseline="0" dirty="0" smtClean="0"/>
              <a:t> Examples – Iran, Cuba, Sudan, Syria, </a:t>
            </a:r>
            <a:endParaRPr lang="en-US" dirty="0" smtClean="0"/>
          </a:p>
          <a:p>
            <a:endParaRPr lang="en-US" dirty="0" smtClean="0"/>
          </a:p>
          <a:p>
            <a:r>
              <a:rPr lang="en-US" dirty="0" smtClean="0"/>
              <a:t>Used as a foreign policy tool just as military action is used</a:t>
            </a:r>
          </a:p>
          <a:p>
            <a:endParaRPr lang="en-US" dirty="0" smtClean="0"/>
          </a:p>
          <a:p>
            <a:r>
              <a:rPr lang="en-US" dirty="0" smtClean="0"/>
              <a:t>Operations are conducted by surrogate organizations: Examples-Hezbollah, Hamas</a:t>
            </a:r>
          </a:p>
          <a:p>
            <a:endParaRPr lang="en-US" dirty="0" smtClean="0"/>
          </a:p>
          <a:p>
            <a:r>
              <a:rPr lang="en-US" dirty="0" smtClean="0"/>
              <a:t>State sponsors provide funding and support</a:t>
            </a:r>
          </a:p>
          <a:p>
            <a:endParaRPr lang="en-US" dirty="0" smtClean="0"/>
          </a:p>
          <a:p>
            <a:r>
              <a:rPr lang="en-US" dirty="0" smtClean="0"/>
              <a:t>Instructor note: Ask the class how this sort of terrorism could impact schools. Then after discussion. Mention that groups like Hezbollah have set up cells within the United States and</a:t>
            </a:r>
            <a:r>
              <a:rPr lang="en-US" baseline="0" dirty="0" smtClean="0"/>
              <a:t> could work as surrogates for States or Formalized Terror groups such as al Qaeda. </a:t>
            </a:r>
            <a:endParaRPr lang="en-US" dirty="0"/>
          </a:p>
        </p:txBody>
      </p:sp>
      <p:sp>
        <p:nvSpPr>
          <p:cNvPr id="4" name="Slide Number Placeholder 3"/>
          <p:cNvSpPr>
            <a:spLocks noGrp="1"/>
          </p:cNvSpPr>
          <p:nvPr>
            <p:ph type="sldNum" sz="quarter" idx="10"/>
          </p:nvPr>
        </p:nvSpPr>
        <p:spPr/>
        <p:txBody>
          <a:bodyPr/>
          <a:lstStyle/>
          <a:p>
            <a:fld id="{547613F4-06E0-46BF-A2FF-1CDF8176116F}" type="slidenum">
              <a:rPr lang="en-US" smtClean="0"/>
              <a:pPr/>
              <a:t>18</a:t>
            </a:fld>
            <a:endParaRPr lang="en-US"/>
          </a:p>
        </p:txBody>
      </p:sp>
    </p:spTree>
    <p:extLst>
      <p:ext uri="{BB962C8B-B14F-4D97-AF65-F5344CB8AC3E}">
        <p14:creationId xmlns:p14="http://schemas.microsoft.com/office/powerpoint/2010/main" val="1841495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Formal infrastructure</a:t>
            </a:r>
          </a:p>
          <a:p>
            <a:r>
              <a:rPr lang="en-US" dirty="0" smtClean="0"/>
              <a:t>Controls:</a:t>
            </a:r>
          </a:p>
          <a:p>
            <a:r>
              <a:rPr lang="en-US" dirty="0" smtClean="0"/>
              <a:t>Planning</a:t>
            </a:r>
          </a:p>
          <a:p>
            <a:r>
              <a:rPr lang="en-US" dirty="0" smtClean="0"/>
              <a:t>Financing/Recruitment</a:t>
            </a:r>
          </a:p>
          <a:p>
            <a:r>
              <a:rPr lang="en-US" dirty="0" smtClean="0"/>
              <a:t>Intelligence Gathering</a:t>
            </a:r>
          </a:p>
          <a:p>
            <a:r>
              <a:rPr lang="en-US" dirty="0" smtClean="0"/>
              <a:t>Transnational/International Operations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47613F4-06E0-46BF-A2FF-1CDF8176116F}" type="slidenum">
              <a:rPr lang="en-US" smtClean="0"/>
              <a:pPr/>
              <a:t>19</a:t>
            </a:fld>
            <a:endParaRPr lang="en-US"/>
          </a:p>
        </p:txBody>
      </p:sp>
    </p:spTree>
    <p:extLst>
      <p:ext uri="{BB962C8B-B14F-4D97-AF65-F5344CB8AC3E}">
        <p14:creationId xmlns:p14="http://schemas.microsoft.com/office/powerpoint/2010/main" val="1596461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 The instructor should point out the main components of the NIUMS/ICS</a:t>
            </a:r>
            <a:r>
              <a:rPr lang="en-US" baseline="0" dirty="0" smtClean="0"/>
              <a:t> structure including: Command, Operations, Planning, Logistics, and Finance/Administration and then make the comparison to the Terrorist Organizational structure for the 9-11 attacks as depicted on the next slide. </a:t>
            </a:r>
            <a:endParaRPr lang="en-US" dirty="0"/>
          </a:p>
        </p:txBody>
      </p:sp>
      <p:sp>
        <p:nvSpPr>
          <p:cNvPr id="4" name="Slide Number Placeholder 3"/>
          <p:cNvSpPr>
            <a:spLocks noGrp="1"/>
          </p:cNvSpPr>
          <p:nvPr>
            <p:ph type="sldNum" sz="quarter" idx="10"/>
          </p:nvPr>
        </p:nvSpPr>
        <p:spPr/>
        <p:txBody>
          <a:bodyPr/>
          <a:lstStyle/>
          <a:p>
            <a:fld id="{547613F4-06E0-46BF-A2FF-1CDF8176116F}" type="slidenum">
              <a:rPr lang="en-US" smtClean="0"/>
              <a:pPr/>
              <a:t>20</a:t>
            </a:fld>
            <a:endParaRPr lang="en-US"/>
          </a:p>
        </p:txBody>
      </p:sp>
    </p:spTree>
    <p:extLst>
      <p:ext uri="{BB962C8B-B14F-4D97-AF65-F5344CB8AC3E}">
        <p14:creationId xmlns:p14="http://schemas.microsoft.com/office/powerpoint/2010/main" val="652932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Richard Reid,</a:t>
            </a:r>
            <a:r>
              <a:rPr lang="en-US" baseline="0" dirty="0" smtClean="0"/>
              <a:t> attempted 2001 plane bombing</a:t>
            </a:r>
          </a:p>
          <a:p>
            <a:r>
              <a:rPr lang="en-US" baseline="0" dirty="0" smtClean="0"/>
              <a:t>“Lackawanna Six” September 2002</a:t>
            </a:r>
          </a:p>
          <a:p>
            <a:r>
              <a:rPr lang="en-US" baseline="0" dirty="0" err="1" smtClean="0"/>
              <a:t>Shaharawar</a:t>
            </a:r>
            <a:r>
              <a:rPr lang="en-US" baseline="0" dirty="0" smtClean="0"/>
              <a:t> </a:t>
            </a:r>
            <a:r>
              <a:rPr lang="en-US" baseline="0" dirty="0" err="1" smtClean="0"/>
              <a:t>Matin</a:t>
            </a:r>
            <a:r>
              <a:rPr lang="en-US" baseline="0" dirty="0" smtClean="0"/>
              <a:t> </a:t>
            </a:r>
            <a:r>
              <a:rPr lang="en-US" baseline="0" dirty="0" err="1" smtClean="0"/>
              <a:t>Siraj</a:t>
            </a:r>
            <a:r>
              <a:rPr lang="en-US" baseline="0" dirty="0" smtClean="0"/>
              <a:t>, Herald Square Bomb plot</a:t>
            </a:r>
          </a:p>
          <a:p>
            <a:endParaRPr lang="en-US" dirty="0"/>
          </a:p>
        </p:txBody>
      </p:sp>
      <p:sp>
        <p:nvSpPr>
          <p:cNvPr id="4" name="Slide Number Placeholder 3"/>
          <p:cNvSpPr>
            <a:spLocks noGrp="1"/>
          </p:cNvSpPr>
          <p:nvPr>
            <p:ph type="sldNum" sz="quarter" idx="10"/>
          </p:nvPr>
        </p:nvSpPr>
        <p:spPr/>
        <p:txBody>
          <a:bodyPr/>
          <a:lstStyle/>
          <a:p>
            <a:fld id="{547613F4-06E0-46BF-A2FF-1CDF8176116F}" type="slidenum">
              <a:rPr lang="en-US" smtClean="0"/>
              <a:pPr/>
              <a:t>22</a:t>
            </a:fld>
            <a:endParaRPr lang="en-US"/>
          </a:p>
        </p:txBody>
      </p:sp>
    </p:spTree>
    <p:extLst>
      <p:ext uri="{BB962C8B-B14F-4D97-AF65-F5344CB8AC3E}">
        <p14:creationId xmlns:p14="http://schemas.microsoft.com/office/powerpoint/2010/main" val="1138954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a:t>
            </a:r>
            <a:r>
              <a:rPr lang="en-US" baseline="0" dirty="0" smtClean="0"/>
              <a:t> Note: </a:t>
            </a:r>
          </a:p>
          <a:p>
            <a:endParaRPr lang="en-US" baseline="0" dirty="0" smtClean="0"/>
          </a:p>
          <a:p>
            <a:r>
              <a:rPr lang="en-US" baseline="0" dirty="0" smtClean="0"/>
              <a:t>Q–what innovation in the recent past has changed the world? </a:t>
            </a:r>
          </a:p>
          <a:p>
            <a:r>
              <a:rPr lang="en-US" baseline="0" dirty="0" smtClean="0"/>
              <a:t>A – The internet; with the creation of the internet and powerful search engines such as Goggle anyone can reach out on their own and search for information such as:</a:t>
            </a:r>
          </a:p>
          <a:p>
            <a:endParaRPr lang="en-US" baseline="0" dirty="0" smtClean="0"/>
          </a:p>
          <a:p>
            <a:pPr marL="171450" indent="-171450">
              <a:buFont typeface="Arial" pitchFamily="34" charset="0"/>
              <a:buChar char="•"/>
            </a:pPr>
            <a:r>
              <a:rPr lang="en-US" baseline="0" dirty="0" smtClean="0"/>
              <a:t>Bomb making</a:t>
            </a:r>
          </a:p>
          <a:p>
            <a:pPr marL="171450" indent="-171450">
              <a:buFont typeface="Arial" pitchFamily="34" charset="0"/>
              <a:buChar char="•"/>
            </a:pPr>
            <a:r>
              <a:rPr lang="en-US" baseline="0" dirty="0" smtClean="0"/>
              <a:t>Firearms operation and tactics</a:t>
            </a:r>
          </a:p>
          <a:p>
            <a:pPr marL="171450" indent="-171450">
              <a:buFont typeface="Arial" pitchFamily="34" charset="0"/>
              <a:buChar char="•"/>
            </a:pPr>
            <a:r>
              <a:rPr lang="en-US" baseline="0" dirty="0" smtClean="0"/>
              <a:t>Detailed information about targets – web sites, Goggle Earth maps and photos</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In addition, there are site such as Inspire Magazine (on-line Magazine of al Qaeda) that give:</a:t>
            </a:r>
          </a:p>
          <a:p>
            <a:pPr marL="628650" lvl="1" indent="-171450">
              <a:buFont typeface="Arial" pitchFamily="34" charset="0"/>
              <a:buChar char="•"/>
            </a:pPr>
            <a:r>
              <a:rPr lang="en-US" baseline="0" dirty="0" smtClean="0"/>
              <a:t>Details about how to conduct an attack</a:t>
            </a:r>
          </a:p>
          <a:p>
            <a:pPr marL="628650" lvl="1" indent="-171450">
              <a:buFont typeface="Arial" pitchFamily="34" charset="0"/>
              <a:buChar char="•"/>
            </a:pPr>
            <a:r>
              <a:rPr lang="en-US" baseline="0" dirty="0" smtClean="0"/>
              <a:t>Details of weapons, tactics, bomb making</a:t>
            </a:r>
          </a:p>
          <a:p>
            <a:pPr marL="628650" lvl="1" indent="-171450">
              <a:buFont typeface="Arial" pitchFamily="34" charset="0"/>
              <a:buChar char="•"/>
            </a:pPr>
            <a:r>
              <a:rPr lang="en-US" baseline="0" dirty="0" smtClean="0"/>
              <a:t>Inspirational and inflammatory articles to help radicalize and recruit </a:t>
            </a:r>
            <a:r>
              <a:rPr lang="en-US" baseline="0" dirty="0" err="1" smtClean="0"/>
              <a:t>homegrow</a:t>
            </a:r>
            <a:r>
              <a:rPr lang="en-US" baseline="0" dirty="0" smtClean="0"/>
              <a:t> terrorists</a:t>
            </a:r>
          </a:p>
          <a:p>
            <a:pPr marL="171450" indent="-171450">
              <a:buFont typeface="Arial"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47613F4-06E0-46BF-A2FF-1CDF8176116F}" type="slidenum">
              <a:rPr lang="en-US" smtClean="0"/>
              <a:pPr/>
              <a:t>23</a:t>
            </a:fld>
            <a:endParaRPr lang="en-US"/>
          </a:p>
        </p:txBody>
      </p:sp>
    </p:spTree>
    <p:extLst>
      <p:ext uri="{BB962C8B-B14F-4D97-AF65-F5344CB8AC3E}">
        <p14:creationId xmlns:p14="http://schemas.microsoft.com/office/powerpoint/2010/main" val="1825125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441576" y="152400"/>
            <a:ext cx="7391400" cy="2003425"/>
          </a:xfrm>
        </p:spPr>
        <p:txBody>
          <a:bodyPr anchor="b"/>
          <a:lstStyle>
            <a:lvl1pPr algn="l">
              <a:defRPr b="1" baseline="0">
                <a:solidFill>
                  <a:srgbClr val="531E1D"/>
                </a:solidFill>
              </a:defRPr>
            </a:lvl1pPr>
          </a:lstStyle>
          <a:p>
            <a:r>
              <a:rPr lang="en-US" dirty="0" smtClean="0"/>
              <a:t>Presentation Name</a:t>
            </a:r>
            <a:endParaRPr lang="en-US" dirty="0"/>
          </a:p>
        </p:txBody>
      </p:sp>
      <p:sp>
        <p:nvSpPr>
          <p:cNvPr id="3" name="Subtitle 2"/>
          <p:cNvSpPr>
            <a:spLocks noGrp="1"/>
          </p:cNvSpPr>
          <p:nvPr>
            <p:ph type="subTitle" idx="1" hasCustomPrompt="1"/>
          </p:nvPr>
        </p:nvSpPr>
        <p:spPr>
          <a:xfrm>
            <a:off x="1441576" y="2362200"/>
            <a:ext cx="7391400" cy="533400"/>
          </a:xfrm>
        </p:spPr>
        <p:txBody>
          <a:bodyPr>
            <a:normAutofit/>
          </a:bodyPr>
          <a:lstStyle>
            <a:lvl1pPr marL="0" indent="0" algn="l">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a:t>
            </a:r>
            <a:endParaRPr lang="en-US" dirty="0"/>
          </a:p>
        </p:txBody>
      </p:sp>
      <p:sp>
        <p:nvSpPr>
          <p:cNvPr id="8" name="Rectangle 7"/>
          <p:cNvSpPr/>
          <p:nvPr userDrawn="1"/>
        </p:nvSpPr>
        <p:spPr>
          <a:xfrm>
            <a:off x="0" y="0"/>
            <a:ext cx="1219200" cy="6858000"/>
          </a:xfrm>
          <a:prstGeom prst="rect">
            <a:avLst/>
          </a:prstGeom>
          <a:solidFill>
            <a:srgbClr val="531E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75954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413949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049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049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170488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434460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4856588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40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195954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96271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1759228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447490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6051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9111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0674839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86137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524000"/>
            <a:ext cx="8229600" cy="4800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6553200"/>
            <a:ext cx="9144000" cy="304800"/>
          </a:xfrm>
          <a:prstGeom prst="rect">
            <a:avLst/>
          </a:prstGeom>
          <a:solidFill>
            <a:srgbClr val="531E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76200"/>
          </a:xfrm>
          <a:prstGeom prst="rect">
            <a:avLst/>
          </a:prstGeom>
          <a:solidFill>
            <a:srgbClr val="531E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63863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rgbClr val="531E1D"/>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531E1D"/>
        </a:buClr>
        <a:buFont typeface="Wingdings" pitchFamily="2" charset="2"/>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531E1D"/>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Clr>
          <a:srgbClr val="531E1D"/>
        </a:buClr>
        <a:buFont typeface="Wingdings" pitchFamily="2" charset="2"/>
        <a:buChar char="§"/>
        <a:defRPr sz="24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Clr>
          <a:srgbClr val="531E1D"/>
        </a:buClr>
        <a:buFont typeface="Wingdings" pitchFamily="2" charset="2"/>
        <a:buChar char="§"/>
        <a:defRPr sz="20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Clr>
          <a:srgbClr val="531E1D"/>
        </a:buClr>
        <a:buFont typeface="Wingdings" pitchFamily="2" charset="2"/>
        <a:buChar char="§"/>
        <a:defRPr sz="20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www.justice.gov/jttf/"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g"/><Relationship Id="rId1" Type="http://schemas.microsoft.com/office/2007/relationships/media" Target="../media/media1.mp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Prevention and Response to Terrorism for SBLE</a:t>
            </a:r>
            <a:endParaRPr lang="en-US" dirty="0"/>
          </a:p>
        </p:txBody>
      </p:sp>
      <p:sp>
        <p:nvSpPr>
          <p:cNvPr id="3" name="Subtitle 2"/>
          <p:cNvSpPr>
            <a:spLocks noGrp="1"/>
          </p:cNvSpPr>
          <p:nvPr>
            <p:ph type="subTitle" idx="1"/>
          </p:nvPr>
        </p:nvSpPr>
        <p:spPr/>
        <p:txBody>
          <a:bodyPr/>
          <a:lstStyle/>
          <a:p>
            <a:r>
              <a:rPr lang="en-US" dirty="0" smtClean="0"/>
              <a:t>Instructor</a:t>
            </a:r>
            <a:endParaRPr lang="en-US" dirty="0"/>
          </a:p>
        </p:txBody>
      </p:sp>
    </p:spTree>
    <p:extLst>
      <p:ext uri="{BB962C8B-B14F-4D97-AF65-F5344CB8AC3E}">
        <p14:creationId xmlns:p14="http://schemas.microsoft.com/office/powerpoint/2010/main" val="276831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Prevention and Response: Acts of Terrorism on Campus</a:t>
            </a:r>
            <a:endParaRPr lang="en-US" dirty="0"/>
          </a:p>
        </p:txBody>
      </p:sp>
      <p:sp>
        <p:nvSpPr>
          <p:cNvPr id="3" name="Content Placeholder 2"/>
          <p:cNvSpPr>
            <a:spLocks noGrp="1"/>
          </p:cNvSpPr>
          <p:nvPr>
            <p:ph idx="1"/>
          </p:nvPr>
        </p:nvSpPr>
        <p:spPr/>
        <p:txBody>
          <a:bodyPr/>
          <a:lstStyle/>
          <a:p>
            <a:endParaRPr lang="en-US" dirty="0" smtClean="0"/>
          </a:p>
          <a:p>
            <a:r>
              <a:rPr lang="en-US" dirty="0" smtClean="0"/>
              <a:t>Part 1: Understanding the Threat</a:t>
            </a:r>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3350172"/>
            <a:ext cx="3685879" cy="259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61561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Terrorism and Law Enforcement</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It is important to remember that terrorism and the acts that come with it are criminal acts. They include but are not limited to:</a:t>
            </a:r>
          </a:p>
          <a:p>
            <a:r>
              <a:rPr lang="en-US" dirty="0" smtClean="0"/>
              <a:t>Murder</a:t>
            </a:r>
          </a:p>
          <a:p>
            <a:r>
              <a:rPr lang="en-US" dirty="0" smtClean="0"/>
              <a:t>Rape</a:t>
            </a:r>
          </a:p>
          <a:p>
            <a:r>
              <a:rPr lang="en-US" dirty="0" smtClean="0"/>
              <a:t>Bombing</a:t>
            </a:r>
          </a:p>
          <a:p>
            <a:r>
              <a:rPr lang="en-US" dirty="0" smtClean="0"/>
              <a:t>Sabotage</a:t>
            </a:r>
          </a:p>
          <a:p>
            <a:r>
              <a:rPr lang="en-US" dirty="0" smtClean="0"/>
              <a:t>Kidnapping</a:t>
            </a:r>
          </a:p>
          <a:p>
            <a:r>
              <a:rPr lang="en-US" dirty="0" smtClean="0"/>
              <a:t>Arson</a:t>
            </a:r>
          </a:p>
          <a:p>
            <a:r>
              <a:rPr lang="en-US" dirty="0" smtClean="0"/>
              <a:t>Burglary</a:t>
            </a:r>
          </a:p>
          <a:p>
            <a:endParaRPr lang="en-US" dirty="0" smtClean="0"/>
          </a:p>
          <a:p>
            <a:endParaRPr lang="en-US" dirty="0" smtClean="0"/>
          </a:p>
          <a:p>
            <a:endParaRPr lang="en-US" dirty="0"/>
          </a:p>
        </p:txBody>
      </p:sp>
    </p:spTree>
    <p:extLst>
      <p:ext uri="{BB962C8B-B14F-4D97-AF65-F5344CB8AC3E}">
        <p14:creationId xmlns:p14="http://schemas.microsoft.com/office/powerpoint/2010/main" val="1647806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Threat Element </a:t>
            </a:r>
            <a:endParaRPr lang="en-US" dirty="0"/>
          </a:p>
        </p:txBody>
      </p:sp>
      <p:sp>
        <p:nvSpPr>
          <p:cNvPr id="3" name="Content Placeholder 2"/>
          <p:cNvSpPr>
            <a:spLocks noGrp="1"/>
          </p:cNvSpPr>
          <p:nvPr>
            <p:ph idx="1"/>
          </p:nvPr>
        </p:nvSpPr>
        <p:spPr/>
        <p:txBody>
          <a:bodyPr/>
          <a:lstStyle/>
          <a:p>
            <a:r>
              <a:rPr lang="en-US" dirty="0" smtClean="0"/>
              <a:t>An individual or group about which there is credible information to indicate an intention to use force or violence for political or social change</a:t>
            </a:r>
            <a:endParaRPr lang="en-US" dirty="0"/>
          </a:p>
        </p:txBody>
      </p:sp>
    </p:spTree>
    <p:extLst>
      <p:ext uri="{BB962C8B-B14F-4D97-AF65-F5344CB8AC3E}">
        <p14:creationId xmlns:p14="http://schemas.microsoft.com/office/powerpoint/2010/main" val="2611057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Terrorist Motivations</a:t>
            </a:r>
            <a:endParaRPr lang="en-US" dirty="0"/>
          </a:p>
        </p:txBody>
      </p:sp>
      <p:sp>
        <p:nvSpPr>
          <p:cNvPr id="3" name="Content Placeholder 2"/>
          <p:cNvSpPr>
            <a:spLocks noGrp="1"/>
          </p:cNvSpPr>
          <p:nvPr>
            <p:ph idx="1"/>
          </p:nvPr>
        </p:nvSpPr>
        <p:spPr/>
        <p:txBody>
          <a:bodyPr/>
          <a:lstStyle/>
          <a:p>
            <a:r>
              <a:rPr lang="en-US" dirty="0" smtClean="0"/>
              <a:t>Political</a:t>
            </a:r>
          </a:p>
          <a:p>
            <a:r>
              <a:rPr lang="en-US" dirty="0" smtClean="0"/>
              <a:t>Religious</a:t>
            </a:r>
          </a:p>
          <a:p>
            <a:r>
              <a:rPr lang="en-US" dirty="0" smtClean="0"/>
              <a:t>Racial</a:t>
            </a:r>
          </a:p>
          <a:p>
            <a:r>
              <a:rPr lang="en-US" dirty="0" smtClean="0"/>
              <a:t>Environmental</a:t>
            </a:r>
          </a:p>
          <a:p>
            <a:r>
              <a:rPr lang="en-US" dirty="0" smtClean="0"/>
              <a:t>Special Interest </a:t>
            </a:r>
          </a:p>
          <a:p>
            <a:endParaRPr lang="en-US" dirty="0"/>
          </a:p>
        </p:txBody>
      </p:sp>
    </p:spTree>
    <p:extLst>
      <p:ext uri="{BB962C8B-B14F-4D97-AF65-F5344CB8AC3E}">
        <p14:creationId xmlns:p14="http://schemas.microsoft.com/office/powerpoint/2010/main" val="52438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Terrorist Organization Types</a:t>
            </a:r>
            <a:endParaRPr lang="en-US" dirty="0"/>
          </a:p>
        </p:txBody>
      </p:sp>
      <p:sp>
        <p:nvSpPr>
          <p:cNvPr id="4" name="Text Placeholder 3"/>
          <p:cNvSpPr>
            <a:spLocks noGrp="1"/>
          </p:cNvSpPr>
          <p:nvPr>
            <p:ph type="body" idx="1"/>
          </p:nvPr>
        </p:nvSpPr>
        <p:spPr/>
        <p:txBody>
          <a:bodyPr>
            <a:normAutofit/>
          </a:bodyPr>
          <a:lstStyle/>
          <a:p>
            <a:r>
              <a:rPr lang="en-US" sz="3200" dirty="0" smtClean="0"/>
              <a:t>Domestic</a:t>
            </a:r>
            <a:endParaRPr lang="en-US" sz="3200" dirty="0"/>
          </a:p>
        </p:txBody>
      </p:sp>
      <p:sp>
        <p:nvSpPr>
          <p:cNvPr id="5" name="Content Placeholder 4"/>
          <p:cNvSpPr>
            <a:spLocks noGrp="1"/>
          </p:cNvSpPr>
          <p:nvPr>
            <p:ph sz="half" idx="2"/>
          </p:nvPr>
        </p:nvSpPr>
        <p:spPr/>
        <p:txBody>
          <a:bodyPr/>
          <a:lstStyle/>
          <a:p>
            <a:r>
              <a:rPr lang="en-US" sz="3200" dirty="0" smtClean="0"/>
              <a:t>Right Wing</a:t>
            </a:r>
          </a:p>
          <a:p>
            <a:r>
              <a:rPr lang="en-US" sz="3200" dirty="0" smtClean="0"/>
              <a:t>Left Wing</a:t>
            </a:r>
          </a:p>
          <a:p>
            <a:r>
              <a:rPr lang="en-US" sz="3200" dirty="0" smtClean="0"/>
              <a:t>Special Interest</a:t>
            </a:r>
          </a:p>
          <a:p>
            <a:endParaRPr lang="en-US" dirty="0"/>
          </a:p>
        </p:txBody>
      </p:sp>
      <p:sp>
        <p:nvSpPr>
          <p:cNvPr id="6" name="Text Placeholder 5"/>
          <p:cNvSpPr>
            <a:spLocks noGrp="1"/>
          </p:cNvSpPr>
          <p:nvPr>
            <p:ph type="body" sz="quarter" idx="3"/>
          </p:nvPr>
        </p:nvSpPr>
        <p:spPr/>
        <p:txBody>
          <a:bodyPr>
            <a:normAutofit/>
          </a:bodyPr>
          <a:lstStyle/>
          <a:p>
            <a:r>
              <a:rPr lang="en-US" sz="3200" dirty="0" smtClean="0"/>
              <a:t>International</a:t>
            </a:r>
            <a:endParaRPr lang="en-US" sz="3200" dirty="0"/>
          </a:p>
        </p:txBody>
      </p:sp>
      <p:sp>
        <p:nvSpPr>
          <p:cNvPr id="7" name="Content Placeholder 6"/>
          <p:cNvSpPr>
            <a:spLocks noGrp="1"/>
          </p:cNvSpPr>
          <p:nvPr>
            <p:ph sz="quarter" idx="4"/>
          </p:nvPr>
        </p:nvSpPr>
        <p:spPr/>
        <p:txBody>
          <a:bodyPr>
            <a:normAutofit/>
          </a:bodyPr>
          <a:lstStyle/>
          <a:p>
            <a:r>
              <a:rPr lang="en-US" sz="3200" dirty="0" smtClean="0"/>
              <a:t>State Sponsored</a:t>
            </a:r>
          </a:p>
          <a:p>
            <a:r>
              <a:rPr lang="en-US" sz="3200" dirty="0" smtClean="0"/>
              <a:t>Formal</a:t>
            </a:r>
          </a:p>
          <a:p>
            <a:r>
              <a:rPr lang="en-US" sz="3200" dirty="0" smtClean="0"/>
              <a:t>Loosely Affiliated</a:t>
            </a:r>
            <a:endParaRPr lang="en-US" sz="3200" dirty="0"/>
          </a:p>
        </p:txBody>
      </p:sp>
    </p:spTree>
    <p:extLst>
      <p:ext uri="{BB962C8B-B14F-4D97-AF65-F5344CB8AC3E}">
        <p14:creationId xmlns:p14="http://schemas.microsoft.com/office/powerpoint/2010/main" val="2400388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Domestic Terrorism</a:t>
            </a:r>
            <a:endParaRPr lang="en-US" dirty="0"/>
          </a:p>
        </p:txBody>
      </p:sp>
      <p:sp>
        <p:nvSpPr>
          <p:cNvPr id="9" name="Text Placeholder 8"/>
          <p:cNvSpPr>
            <a:spLocks noGrp="1"/>
          </p:cNvSpPr>
          <p:nvPr>
            <p:ph type="body" idx="1"/>
          </p:nvPr>
        </p:nvSpPr>
        <p:spPr/>
        <p:txBody>
          <a:bodyPr/>
          <a:lstStyle/>
          <a:p>
            <a:r>
              <a:rPr lang="en-US" sz="3200" dirty="0" smtClean="0"/>
              <a:t>Tactics</a:t>
            </a:r>
            <a:endParaRPr lang="en-US" sz="3200" dirty="0"/>
          </a:p>
        </p:txBody>
      </p:sp>
      <p:sp>
        <p:nvSpPr>
          <p:cNvPr id="10" name="Content Placeholder 9"/>
          <p:cNvSpPr>
            <a:spLocks noGrp="1"/>
          </p:cNvSpPr>
          <p:nvPr>
            <p:ph sz="half" idx="2"/>
          </p:nvPr>
        </p:nvSpPr>
        <p:spPr/>
        <p:txBody>
          <a:bodyPr/>
          <a:lstStyle/>
          <a:p>
            <a:r>
              <a:rPr lang="en-US" sz="3200" dirty="0" smtClean="0"/>
              <a:t>Bombings</a:t>
            </a:r>
          </a:p>
          <a:p>
            <a:r>
              <a:rPr lang="en-US" sz="3200" dirty="0" smtClean="0"/>
              <a:t>Arson</a:t>
            </a:r>
          </a:p>
          <a:p>
            <a:r>
              <a:rPr lang="en-US" sz="3200" dirty="0" smtClean="0"/>
              <a:t>Sabotage</a:t>
            </a:r>
          </a:p>
          <a:p>
            <a:endParaRPr lang="en-US" sz="3200" dirty="0"/>
          </a:p>
        </p:txBody>
      </p:sp>
      <p:sp>
        <p:nvSpPr>
          <p:cNvPr id="11" name="Text Placeholder 10"/>
          <p:cNvSpPr>
            <a:spLocks noGrp="1"/>
          </p:cNvSpPr>
          <p:nvPr>
            <p:ph type="body" sz="quarter" idx="3"/>
          </p:nvPr>
        </p:nvSpPr>
        <p:spPr/>
        <p:txBody>
          <a:bodyPr/>
          <a:lstStyle/>
          <a:p>
            <a:r>
              <a:rPr lang="en-US" sz="3200" dirty="0" smtClean="0"/>
              <a:t>Targets</a:t>
            </a:r>
            <a:endParaRPr lang="en-US" sz="3200" dirty="0"/>
          </a:p>
        </p:txBody>
      </p:sp>
      <p:sp>
        <p:nvSpPr>
          <p:cNvPr id="12" name="Content Placeholder 11"/>
          <p:cNvSpPr>
            <a:spLocks noGrp="1"/>
          </p:cNvSpPr>
          <p:nvPr>
            <p:ph sz="quarter" idx="4"/>
          </p:nvPr>
        </p:nvSpPr>
        <p:spPr/>
        <p:txBody>
          <a:bodyPr>
            <a:normAutofit/>
          </a:bodyPr>
          <a:lstStyle/>
          <a:p>
            <a:r>
              <a:rPr lang="en-US" sz="3200" dirty="0" smtClean="0"/>
              <a:t>U.S. Government Symbols (Schools)</a:t>
            </a:r>
          </a:p>
          <a:p>
            <a:r>
              <a:rPr lang="en-US" sz="3200" dirty="0" smtClean="0"/>
              <a:t>Abortion Clinics</a:t>
            </a:r>
          </a:p>
          <a:p>
            <a:r>
              <a:rPr lang="en-US" sz="3200" dirty="0" smtClean="0"/>
              <a:t>Laboratories</a:t>
            </a:r>
          </a:p>
          <a:p>
            <a:r>
              <a:rPr lang="en-US" sz="3200" dirty="0" smtClean="0"/>
              <a:t>Businesses</a:t>
            </a:r>
            <a:endParaRPr lang="en-US" sz="3200" dirty="0"/>
          </a:p>
        </p:txBody>
      </p:sp>
    </p:spTree>
    <p:extLst>
      <p:ext uri="{BB962C8B-B14F-4D97-AF65-F5344CB8AC3E}">
        <p14:creationId xmlns:p14="http://schemas.microsoft.com/office/powerpoint/2010/main" val="629933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Terrorism</a:t>
            </a:r>
            <a:endParaRPr lang="en-US" dirty="0"/>
          </a:p>
        </p:txBody>
      </p:sp>
      <p:sp>
        <p:nvSpPr>
          <p:cNvPr id="3" name="Text Placeholder 2"/>
          <p:cNvSpPr>
            <a:spLocks noGrp="1"/>
          </p:cNvSpPr>
          <p:nvPr>
            <p:ph type="body" idx="1"/>
          </p:nvPr>
        </p:nvSpPr>
        <p:spPr/>
        <p:txBody>
          <a:bodyPr/>
          <a:lstStyle/>
          <a:p>
            <a:r>
              <a:rPr lang="en-US" sz="3200" dirty="0" smtClean="0"/>
              <a:t>Tactics</a:t>
            </a:r>
            <a:endParaRPr lang="en-US" sz="3200" dirty="0"/>
          </a:p>
        </p:txBody>
      </p:sp>
      <p:sp>
        <p:nvSpPr>
          <p:cNvPr id="4" name="Content Placeholder 3"/>
          <p:cNvSpPr>
            <a:spLocks noGrp="1"/>
          </p:cNvSpPr>
          <p:nvPr>
            <p:ph sz="half" idx="2"/>
          </p:nvPr>
        </p:nvSpPr>
        <p:spPr/>
        <p:txBody>
          <a:bodyPr/>
          <a:lstStyle/>
          <a:p>
            <a:r>
              <a:rPr lang="en-US" sz="3200" dirty="0" smtClean="0"/>
              <a:t>Bombings</a:t>
            </a:r>
          </a:p>
          <a:p>
            <a:r>
              <a:rPr lang="en-US" sz="3200" dirty="0" smtClean="0"/>
              <a:t>Hijackings/Kidnappings</a:t>
            </a:r>
          </a:p>
          <a:p>
            <a:r>
              <a:rPr lang="en-US" sz="3200" dirty="0" smtClean="0"/>
              <a:t>Assassinations</a:t>
            </a:r>
            <a:endParaRPr lang="en-US" sz="3200" dirty="0"/>
          </a:p>
        </p:txBody>
      </p:sp>
      <p:sp>
        <p:nvSpPr>
          <p:cNvPr id="5" name="Text Placeholder 4"/>
          <p:cNvSpPr>
            <a:spLocks noGrp="1"/>
          </p:cNvSpPr>
          <p:nvPr>
            <p:ph type="body" sz="quarter" idx="3"/>
          </p:nvPr>
        </p:nvSpPr>
        <p:spPr/>
        <p:txBody>
          <a:bodyPr/>
          <a:lstStyle/>
          <a:p>
            <a:r>
              <a:rPr lang="en-US" sz="3200" dirty="0" smtClean="0"/>
              <a:t>Targets</a:t>
            </a:r>
            <a:endParaRPr lang="en-US" sz="3200" dirty="0"/>
          </a:p>
        </p:txBody>
      </p:sp>
      <p:sp>
        <p:nvSpPr>
          <p:cNvPr id="6" name="Content Placeholder 5"/>
          <p:cNvSpPr>
            <a:spLocks noGrp="1"/>
          </p:cNvSpPr>
          <p:nvPr>
            <p:ph sz="quarter" idx="4"/>
          </p:nvPr>
        </p:nvSpPr>
        <p:spPr/>
        <p:txBody>
          <a:bodyPr>
            <a:normAutofit/>
          </a:bodyPr>
          <a:lstStyle/>
          <a:p>
            <a:r>
              <a:rPr lang="en-US" sz="3200" dirty="0" smtClean="0"/>
              <a:t>Symbolic targets</a:t>
            </a:r>
          </a:p>
          <a:p>
            <a:r>
              <a:rPr lang="en-US" sz="3200" dirty="0" smtClean="0"/>
              <a:t>Economic Targets</a:t>
            </a:r>
          </a:p>
          <a:p>
            <a:r>
              <a:rPr lang="en-US" sz="3200" dirty="0" smtClean="0"/>
              <a:t>Mass Destruction</a:t>
            </a:r>
          </a:p>
          <a:p>
            <a:r>
              <a:rPr lang="en-US" sz="3200" dirty="0" smtClean="0"/>
              <a:t>Mass Casualties</a:t>
            </a:r>
            <a:endParaRPr lang="en-US" sz="3200" dirty="0"/>
          </a:p>
        </p:txBody>
      </p:sp>
    </p:spTree>
    <p:extLst>
      <p:ext uri="{BB962C8B-B14F-4D97-AF65-F5344CB8AC3E}">
        <p14:creationId xmlns:p14="http://schemas.microsoft.com/office/powerpoint/2010/main" val="480063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Terrorism</a:t>
            </a:r>
            <a:endParaRPr lang="en-US" dirty="0"/>
          </a:p>
        </p:txBody>
      </p:sp>
      <p:sp>
        <p:nvSpPr>
          <p:cNvPr id="7" name="Content Placeholder 6"/>
          <p:cNvSpPr>
            <a:spLocks noGrp="1"/>
          </p:cNvSpPr>
          <p:nvPr>
            <p:ph idx="1"/>
          </p:nvPr>
        </p:nvSpPr>
        <p:spPr/>
        <p:txBody>
          <a:bodyPr/>
          <a:lstStyle/>
          <a:p>
            <a:r>
              <a:rPr lang="en-US" dirty="0" smtClean="0"/>
              <a:t>State Sponsored</a:t>
            </a:r>
          </a:p>
          <a:p>
            <a:r>
              <a:rPr lang="en-US" dirty="0" smtClean="0"/>
              <a:t>Formalized Terrorist Organizations</a:t>
            </a:r>
          </a:p>
          <a:p>
            <a:r>
              <a:rPr lang="en-US" dirty="0" smtClean="0"/>
              <a:t>Loosely Affiliated Radical Extremist including “Home-Grown Terrorists” </a:t>
            </a:r>
            <a:endParaRPr lang="en-US" dirty="0"/>
          </a:p>
        </p:txBody>
      </p:sp>
    </p:spTree>
    <p:extLst>
      <p:ext uri="{BB962C8B-B14F-4D97-AF65-F5344CB8AC3E}">
        <p14:creationId xmlns:p14="http://schemas.microsoft.com/office/powerpoint/2010/main" val="1893573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Sponsored Terrorism</a:t>
            </a:r>
            <a:endParaRPr lang="en-US" dirty="0"/>
          </a:p>
        </p:txBody>
      </p:sp>
      <p:sp>
        <p:nvSpPr>
          <p:cNvPr id="3" name="Content Placeholder 2"/>
          <p:cNvSpPr>
            <a:spLocks noGrp="1"/>
          </p:cNvSpPr>
          <p:nvPr>
            <p:ph idx="1"/>
          </p:nvPr>
        </p:nvSpPr>
        <p:spPr/>
        <p:txBody>
          <a:bodyPr/>
          <a:lstStyle/>
          <a:p>
            <a:r>
              <a:rPr lang="en-US" dirty="0" smtClean="0"/>
              <a:t>International/Transnational in nature</a:t>
            </a:r>
          </a:p>
          <a:p>
            <a:r>
              <a:rPr lang="en-US" dirty="0" smtClean="0"/>
              <a:t>Used as a foreign policy tool just as military action is used</a:t>
            </a:r>
          </a:p>
          <a:p>
            <a:r>
              <a:rPr lang="en-US" dirty="0" smtClean="0"/>
              <a:t>Operations are conducted by surrogate organizations</a:t>
            </a:r>
          </a:p>
          <a:p>
            <a:r>
              <a:rPr lang="en-US" dirty="0" smtClean="0"/>
              <a:t>State sponsors provide funding and support</a:t>
            </a:r>
            <a:endParaRPr lang="en-US" dirty="0"/>
          </a:p>
        </p:txBody>
      </p:sp>
    </p:spTree>
    <p:extLst>
      <p:ext uri="{BB962C8B-B14F-4D97-AF65-F5344CB8AC3E}">
        <p14:creationId xmlns:p14="http://schemas.microsoft.com/office/powerpoint/2010/main" val="1318478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Formalized Terrorist Organizations</a:t>
            </a:r>
            <a:endParaRPr lang="en-US" dirty="0"/>
          </a:p>
        </p:txBody>
      </p:sp>
      <p:sp>
        <p:nvSpPr>
          <p:cNvPr id="3" name="Content Placeholder 2"/>
          <p:cNvSpPr>
            <a:spLocks noGrp="1"/>
          </p:cNvSpPr>
          <p:nvPr>
            <p:ph idx="1"/>
          </p:nvPr>
        </p:nvSpPr>
        <p:spPr/>
        <p:txBody>
          <a:bodyPr/>
          <a:lstStyle/>
          <a:p>
            <a:r>
              <a:rPr lang="en-US" dirty="0" smtClean="0"/>
              <a:t>Formal infrastructure</a:t>
            </a:r>
          </a:p>
          <a:p>
            <a:pPr marL="0" indent="0">
              <a:buNone/>
            </a:pPr>
            <a:r>
              <a:rPr lang="en-US" dirty="0" smtClean="0"/>
              <a:t>Controls:</a:t>
            </a:r>
          </a:p>
          <a:p>
            <a:pPr lvl="1"/>
            <a:r>
              <a:rPr lang="en-US" dirty="0" smtClean="0"/>
              <a:t>Planning</a:t>
            </a:r>
          </a:p>
          <a:p>
            <a:pPr lvl="1"/>
            <a:r>
              <a:rPr lang="en-US" dirty="0" smtClean="0"/>
              <a:t>Financing/Recruitment</a:t>
            </a:r>
          </a:p>
          <a:p>
            <a:pPr lvl="1"/>
            <a:r>
              <a:rPr lang="en-US" dirty="0" smtClean="0"/>
              <a:t>Intelligence Gathering</a:t>
            </a:r>
          </a:p>
          <a:p>
            <a:pPr lvl="1"/>
            <a:r>
              <a:rPr lang="en-US" dirty="0" smtClean="0"/>
              <a:t>Transnational/International Operations</a:t>
            </a:r>
            <a:endParaRPr lang="en-US" dirty="0"/>
          </a:p>
        </p:txBody>
      </p:sp>
    </p:spTree>
    <p:extLst>
      <p:ext uri="{BB962C8B-B14F-4D97-AF65-F5344CB8AC3E}">
        <p14:creationId xmlns:p14="http://schemas.microsoft.com/office/powerpoint/2010/main" val="3760609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 y="1752600"/>
            <a:ext cx="8839200" cy="2362200"/>
          </a:xfrm>
        </p:spPr>
        <p:txBody>
          <a:bodyPr>
            <a:normAutofit fontScale="92500" lnSpcReduction="10000"/>
          </a:bodyPr>
          <a:lstStyle/>
          <a:p>
            <a:pPr marL="0" indent="0" algn="ctr">
              <a:buNone/>
            </a:pPr>
            <a:r>
              <a:rPr lang="en-US" sz="4000" dirty="0" smtClean="0"/>
              <a:t>“He who protects everything, protects nothing.”</a:t>
            </a:r>
          </a:p>
          <a:p>
            <a:pPr marL="0" indent="0" algn="ctr">
              <a:buNone/>
            </a:pPr>
            <a:endParaRPr lang="en-US" sz="3600" dirty="0" smtClean="0"/>
          </a:p>
          <a:p>
            <a:pPr marL="0" indent="0" algn="ctr">
              <a:buNone/>
            </a:pPr>
            <a:r>
              <a:rPr lang="en-US" sz="3600" dirty="0" smtClean="0"/>
              <a:t>Sun Tzu: The Art of War</a:t>
            </a:r>
            <a:endParaRPr lang="en-US" sz="3600" dirty="0"/>
          </a:p>
        </p:txBody>
      </p:sp>
    </p:spTree>
    <p:extLst>
      <p:ext uri="{BB962C8B-B14F-4D97-AF65-F5344CB8AC3E}">
        <p14:creationId xmlns:p14="http://schemas.microsoft.com/office/powerpoint/2010/main" val="2748635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NIMS/ICS Command Structure</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36458" y="1523999"/>
            <a:ext cx="8655142" cy="482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5907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Formalized Terrorist Organizations</a:t>
            </a:r>
            <a:br>
              <a:rPr lang="en-US" dirty="0"/>
            </a:br>
            <a:r>
              <a:rPr lang="en-US" dirty="0" smtClean="0"/>
              <a:t>Structure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65286657"/>
              </p:ext>
            </p:extLst>
          </p:nvPr>
        </p:nvGraphicFramePr>
        <p:xfrm>
          <a:off x="457200" y="1524000"/>
          <a:ext cx="82296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6522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Loosely Affiliated Radical Extremist including “Home-Grown Terrorists” </a:t>
            </a:r>
            <a:endParaRPr lang="en-US" dirty="0"/>
          </a:p>
        </p:txBody>
      </p:sp>
      <p:sp>
        <p:nvSpPr>
          <p:cNvPr id="3" name="Content Placeholder 2"/>
          <p:cNvSpPr>
            <a:spLocks noGrp="1"/>
          </p:cNvSpPr>
          <p:nvPr>
            <p:ph idx="1"/>
          </p:nvPr>
        </p:nvSpPr>
        <p:spPr/>
        <p:txBody>
          <a:bodyPr/>
          <a:lstStyle/>
          <a:p>
            <a:r>
              <a:rPr lang="en-US" dirty="0" smtClean="0"/>
              <a:t>Currently the greatest threat to American targets including schools</a:t>
            </a:r>
          </a:p>
          <a:p>
            <a:r>
              <a:rPr lang="en-US" dirty="0" smtClean="0"/>
              <a:t>Can be “radicalized” U.S. Citizens or legal residents</a:t>
            </a:r>
          </a:p>
          <a:p>
            <a:r>
              <a:rPr lang="en-US" dirty="0" smtClean="0"/>
              <a:t>Able to tap into a variety of resources in order to complete their objectives</a:t>
            </a:r>
          </a:p>
          <a:p>
            <a:r>
              <a:rPr lang="en-US" dirty="0" smtClean="0"/>
              <a:t>Difficult to detect and deter </a:t>
            </a:r>
            <a:endParaRPr lang="en-US" dirty="0"/>
          </a:p>
        </p:txBody>
      </p:sp>
    </p:spTree>
    <p:extLst>
      <p:ext uri="{BB962C8B-B14F-4D97-AF65-F5344CB8AC3E}">
        <p14:creationId xmlns:p14="http://schemas.microsoft.com/office/powerpoint/2010/main" val="3846791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Source Resources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17863" y="1524000"/>
            <a:ext cx="3708275" cy="4800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702514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Loosely Affiliated Radical Extremist including “Home-Grown Terrorists”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37461989"/>
              </p:ext>
            </p:extLst>
          </p:nvPr>
        </p:nvGraphicFramePr>
        <p:xfrm>
          <a:off x="457200" y="15240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18571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Motivations of International PTS’s</a:t>
            </a:r>
            <a:endParaRPr lang="en-US" dirty="0"/>
          </a:p>
        </p:txBody>
      </p:sp>
      <p:sp>
        <p:nvSpPr>
          <p:cNvPr id="3" name="Content Placeholder 2"/>
          <p:cNvSpPr>
            <a:spLocks noGrp="1"/>
          </p:cNvSpPr>
          <p:nvPr>
            <p:ph idx="1"/>
          </p:nvPr>
        </p:nvSpPr>
        <p:spPr/>
        <p:txBody>
          <a:bodyPr/>
          <a:lstStyle/>
          <a:p>
            <a:r>
              <a:rPr lang="en-US" dirty="0" smtClean="0"/>
              <a:t>Commonly Religiously Motivated</a:t>
            </a:r>
          </a:p>
          <a:p>
            <a:pPr marL="0" indent="0">
              <a:buNone/>
            </a:pPr>
            <a:endParaRPr lang="en-US" dirty="0" smtClean="0"/>
          </a:p>
          <a:p>
            <a:r>
              <a:rPr lang="en-US" dirty="0" smtClean="0"/>
              <a:t>Political/Ideological Motivations may overlap</a:t>
            </a:r>
          </a:p>
          <a:p>
            <a:pPr marL="0" indent="0">
              <a:buNone/>
            </a:pPr>
            <a:endParaRPr lang="en-US" dirty="0" smtClean="0"/>
          </a:p>
          <a:p>
            <a:r>
              <a:rPr lang="en-US" dirty="0" smtClean="0"/>
              <a:t>Actions may be determined by current or past political/religious events</a:t>
            </a:r>
          </a:p>
          <a:p>
            <a:endParaRPr lang="en-US" dirty="0"/>
          </a:p>
        </p:txBody>
      </p:sp>
    </p:spTree>
    <p:extLst>
      <p:ext uri="{BB962C8B-B14F-4D97-AF65-F5344CB8AC3E}">
        <p14:creationId xmlns:p14="http://schemas.microsoft.com/office/powerpoint/2010/main" val="21939131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Terrorist Tactics</a:t>
            </a:r>
            <a:endParaRPr lang="en-US" dirty="0"/>
          </a:p>
        </p:txBody>
      </p:sp>
      <p:sp>
        <p:nvSpPr>
          <p:cNvPr id="3" name="Content Placeholder 2"/>
          <p:cNvSpPr>
            <a:spLocks noGrp="1"/>
          </p:cNvSpPr>
          <p:nvPr>
            <p:ph idx="1"/>
          </p:nvPr>
        </p:nvSpPr>
        <p:spPr/>
        <p:txBody>
          <a:bodyPr/>
          <a:lstStyle/>
          <a:p>
            <a:r>
              <a:rPr lang="en-US" dirty="0" smtClean="0"/>
              <a:t>Armed Assault</a:t>
            </a:r>
          </a:p>
          <a:p>
            <a:r>
              <a:rPr lang="en-US" dirty="0" smtClean="0"/>
              <a:t>Bombing</a:t>
            </a:r>
          </a:p>
          <a:p>
            <a:r>
              <a:rPr lang="en-US" dirty="0" smtClean="0"/>
              <a:t>Arson</a:t>
            </a:r>
          </a:p>
          <a:p>
            <a:r>
              <a:rPr lang="en-US" dirty="0" smtClean="0"/>
              <a:t>Assassination</a:t>
            </a:r>
          </a:p>
          <a:p>
            <a:r>
              <a:rPr lang="en-US" dirty="0" smtClean="0"/>
              <a:t>Hijacking</a:t>
            </a:r>
          </a:p>
          <a:p>
            <a:r>
              <a:rPr lang="en-US" dirty="0" smtClean="0"/>
              <a:t>Hostage Taking</a:t>
            </a:r>
          </a:p>
          <a:p>
            <a:r>
              <a:rPr lang="en-US" dirty="0" smtClean="0"/>
              <a:t>Kidnapping</a:t>
            </a:r>
          </a:p>
          <a:p>
            <a:r>
              <a:rPr lang="en-US" dirty="0" smtClean="0"/>
              <a:t>Cyber-terrorism</a:t>
            </a:r>
            <a:endParaRPr lang="en-US" dirty="0"/>
          </a:p>
        </p:txBody>
      </p:sp>
    </p:spTree>
    <p:extLst>
      <p:ext uri="{BB962C8B-B14F-4D97-AF65-F5344CB8AC3E}">
        <p14:creationId xmlns:p14="http://schemas.microsoft.com/office/powerpoint/2010/main" val="15107108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Attack Methods</a:t>
            </a:r>
          </a:p>
        </p:txBody>
      </p:sp>
      <p:sp>
        <p:nvSpPr>
          <p:cNvPr id="3" name="Content Placeholder 2"/>
          <p:cNvSpPr>
            <a:spLocks noGrp="1"/>
          </p:cNvSpPr>
          <p:nvPr>
            <p:ph idx="1"/>
          </p:nvPr>
        </p:nvSpPr>
        <p:spPr/>
        <p:txBody>
          <a:bodyPr>
            <a:normAutofit/>
          </a:bodyPr>
          <a:lstStyle/>
          <a:p>
            <a:r>
              <a:rPr lang="en-US" dirty="0"/>
              <a:t>Active </a:t>
            </a:r>
            <a:r>
              <a:rPr lang="en-US" dirty="0" smtClean="0"/>
              <a:t>Shooter/Decimation  </a:t>
            </a:r>
            <a:r>
              <a:rPr lang="en-US" dirty="0"/>
              <a:t>Assault (Columbine/Virginia Tech) </a:t>
            </a:r>
          </a:p>
          <a:p>
            <a:pPr marL="0" indent="0">
              <a:buNone/>
            </a:pPr>
            <a:endParaRPr lang="en-US" dirty="0"/>
          </a:p>
          <a:p>
            <a:r>
              <a:rPr lang="en-US" dirty="0"/>
              <a:t>Mass Hostage Siege (</a:t>
            </a:r>
            <a:r>
              <a:rPr lang="en-US" dirty="0" err="1"/>
              <a:t>Beslan</a:t>
            </a:r>
            <a:r>
              <a:rPr lang="en-US" dirty="0"/>
              <a:t>)</a:t>
            </a:r>
          </a:p>
          <a:p>
            <a:endParaRPr lang="en-US" dirty="0"/>
          </a:p>
          <a:p>
            <a:r>
              <a:rPr lang="en-US" dirty="0"/>
              <a:t>Hybrid/Synergy (9-11)</a:t>
            </a:r>
          </a:p>
          <a:p>
            <a:endParaRPr lang="en-US" dirty="0"/>
          </a:p>
          <a:p>
            <a:r>
              <a:rPr lang="en-US" dirty="0"/>
              <a:t>Symphonic (Mumbai)</a:t>
            </a:r>
          </a:p>
        </p:txBody>
      </p:sp>
    </p:spTree>
    <p:extLst>
      <p:ext uri="{BB962C8B-B14F-4D97-AF65-F5344CB8AC3E}">
        <p14:creationId xmlns:p14="http://schemas.microsoft.com/office/powerpoint/2010/main" val="17025380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Likely Targets</a:t>
            </a:r>
            <a:endParaRPr lang="en-US" dirty="0"/>
          </a:p>
        </p:txBody>
      </p:sp>
      <p:sp>
        <p:nvSpPr>
          <p:cNvPr id="3" name="Content Placeholder 2"/>
          <p:cNvSpPr>
            <a:spLocks noGrp="1"/>
          </p:cNvSpPr>
          <p:nvPr>
            <p:ph idx="1"/>
          </p:nvPr>
        </p:nvSpPr>
        <p:spPr/>
        <p:txBody>
          <a:bodyPr/>
          <a:lstStyle/>
          <a:p>
            <a:r>
              <a:rPr lang="en-US" dirty="0" smtClean="0"/>
              <a:t>Government </a:t>
            </a:r>
            <a:r>
              <a:rPr lang="en-US" dirty="0"/>
              <a:t>Buildings (schools</a:t>
            </a:r>
            <a:r>
              <a:rPr lang="en-US" dirty="0" smtClean="0"/>
              <a:t>?)</a:t>
            </a:r>
          </a:p>
          <a:p>
            <a:r>
              <a:rPr lang="en-US" dirty="0" smtClean="0"/>
              <a:t>National Symbols (schools?)</a:t>
            </a:r>
          </a:p>
          <a:p>
            <a:r>
              <a:rPr lang="en-US" dirty="0" smtClean="0"/>
              <a:t>Economic Targets (schools?) </a:t>
            </a:r>
          </a:p>
          <a:p>
            <a:r>
              <a:rPr lang="en-US" dirty="0" smtClean="0"/>
              <a:t>Media </a:t>
            </a:r>
            <a:r>
              <a:rPr lang="en-US" dirty="0"/>
              <a:t>Targets (schools?)</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8666000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Characteristics of Terrorist Operations</a:t>
            </a:r>
            <a:endParaRPr lang="en-US" dirty="0"/>
          </a:p>
        </p:txBody>
      </p:sp>
      <p:sp>
        <p:nvSpPr>
          <p:cNvPr id="3" name="Content Placeholder 2"/>
          <p:cNvSpPr>
            <a:spLocks noGrp="1"/>
          </p:cNvSpPr>
          <p:nvPr>
            <p:ph idx="1"/>
          </p:nvPr>
        </p:nvSpPr>
        <p:spPr/>
        <p:txBody>
          <a:bodyPr/>
          <a:lstStyle/>
          <a:p>
            <a:r>
              <a:rPr lang="en-US" dirty="0" smtClean="0"/>
              <a:t>Uses minimum number of personnel</a:t>
            </a:r>
          </a:p>
          <a:p>
            <a:pPr marL="0" indent="0">
              <a:buNone/>
            </a:pPr>
            <a:endParaRPr lang="en-US" dirty="0" smtClean="0"/>
          </a:p>
          <a:p>
            <a:r>
              <a:rPr lang="en-US" dirty="0" smtClean="0"/>
              <a:t>Uses operational security measures</a:t>
            </a:r>
          </a:p>
          <a:p>
            <a:pPr marL="0" indent="0">
              <a:buNone/>
            </a:pPr>
            <a:endParaRPr lang="en-US" dirty="0" smtClean="0"/>
          </a:p>
          <a:p>
            <a:r>
              <a:rPr lang="en-US" dirty="0" smtClean="0"/>
              <a:t>Seeks Targets that are “soft”- undefended or weak security</a:t>
            </a:r>
          </a:p>
          <a:p>
            <a:endParaRPr lang="en-US" dirty="0"/>
          </a:p>
        </p:txBody>
      </p:sp>
    </p:spTree>
    <p:extLst>
      <p:ext uri="{BB962C8B-B14F-4D97-AF65-F5344CB8AC3E}">
        <p14:creationId xmlns:p14="http://schemas.microsoft.com/office/powerpoint/2010/main" val="1459932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Terminal Objective: Part I</a:t>
            </a:r>
            <a:endParaRPr lang="en-US" dirty="0"/>
          </a:p>
        </p:txBody>
      </p:sp>
      <p:sp>
        <p:nvSpPr>
          <p:cNvPr id="3" name="Content Placeholder 2"/>
          <p:cNvSpPr>
            <a:spLocks noGrp="1"/>
          </p:cNvSpPr>
          <p:nvPr>
            <p:ph idx="1"/>
          </p:nvPr>
        </p:nvSpPr>
        <p:spPr/>
        <p:txBody>
          <a:bodyPr/>
          <a:lstStyle/>
          <a:p>
            <a:r>
              <a:rPr lang="en-US" smtClean="0"/>
              <a:t>Participants will recognize the threat posed by terrorist organizations to American schools and identify actions they can take to help school communities be prepared to detect, deter, delay, and defeat such attacks. </a:t>
            </a:r>
            <a:endParaRPr lang="en-US" dirty="0"/>
          </a:p>
        </p:txBody>
      </p:sp>
    </p:spTree>
    <p:extLst>
      <p:ext uri="{BB962C8B-B14F-4D97-AF65-F5344CB8AC3E}">
        <p14:creationId xmlns:p14="http://schemas.microsoft.com/office/powerpoint/2010/main" val="8696791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smtClean="0"/>
              <a:t>Terrorist Operational Phases</a:t>
            </a:r>
            <a:br>
              <a:rPr lang="en-US" dirty="0" smtClean="0"/>
            </a:br>
            <a:endParaRPr lang="en-US" dirty="0"/>
          </a:p>
        </p:txBody>
      </p:sp>
      <p:sp>
        <p:nvSpPr>
          <p:cNvPr id="3" name="Content Placeholder 2"/>
          <p:cNvSpPr>
            <a:spLocks noGrp="1"/>
          </p:cNvSpPr>
          <p:nvPr>
            <p:ph idx="1"/>
          </p:nvPr>
        </p:nvSpPr>
        <p:spPr/>
        <p:txBody>
          <a:bodyPr/>
          <a:lstStyle/>
          <a:p>
            <a:r>
              <a:rPr lang="en-US" dirty="0" smtClean="0"/>
              <a:t>Pre-incident phase</a:t>
            </a:r>
          </a:p>
          <a:p>
            <a:r>
              <a:rPr lang="en-US" dirty="0" smtClean="0"/>
              <a:t>Initiation phase</a:t>
            </a:r>
          </a:p>
          <a:p>
            <a:r>
              <a:rPr lang="en-US" dirty="0" smtClean="0"/>
              <a:t>Climax phase</a:t>
            </a:r>
          </a:p>
          <a:p>
            <a:r>
              <a:rPr lang="en-US" dirty="0" smtClean="0"/>
              <a:t>Post-incident phase </a:t>
            </a:r>
            <a:endParaRPr lang="en-US" dirty="0"/>
          </a:p>
        </p:txBody>
      </p:sp>
    </p:spTree>
    <p:extLst>
      <p:ext uri="{BB962C8B-B14F-4D97-AF65-F5344CB8AC3E}">
        <p14:creationId xmlns:p14="http://schemas.microsoft.com/office/powerpoint/2010/main" val="29211804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lstStyle/>
          <a:p>
            <a:r>
              <a:rPr lang="en-US" dirty="0" smtClean="0"/>
              <a:t>In what phase can the SBLE be most effective in detecting and deterring the attack on a school or target adjacent a school?</a:t>
            </a:r>
          </a:p>
          <a:p>
            <a:pPr marL="0" indent="0">
              <a:buNone/>
            </a:pPr>
            <a:endParaRPr lang="en-US" dirty="0"/>
          </a:p>
        </p:txBody>
      </p:sp>
    </p:spTree>
    <p:extLst>
      <p:ext uri="{BB962C8B-B14F-4D97-AF65-F5344CB8AC3E}">
        <p14:creationId xmlns:p14="http://schemas.microsoft.com/office/powerpoint/2010/main" val="40849777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Terrorist  Attack (Al-Qaeda)</a:t>
            </a:r>
            <a:br>
              <a:rPr lang="en-US" dirty="0"/>
            </a:br>
            <a:r>
              <a:rPr lang="en-US" dirty="0" err="1" smtClean="0"/>
              <a:t>Beslan</a:t>
            </a:r>
            <a:r>
              <a:rPr lang="en-US" dirty="0" smtClean="0"/>
              <a:t> (Case Study)</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84447" y="1726501"/>
            <a:ext cx="2975106" cy="43955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223778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Terrorist  Attack (Al-Qaeda)</a:t>
            </a:r>
            <a:br>
              <a:rPr lang="en-US" dirty="0"/>
            </a:br>
            <a:r>
              <a:rPr lang="en-US" dirty="0" err="1"/>
              <a:t>Beslan</a:t>
            </a:r>
            <a:endParaRPr lang="en-US" dirty="0"/>
          </a:p>
        </p:txBody>
      </p:sp>
      <p:sp>
        <p:nvSpPr>
          <p:cNvPr id="3" name="Content Placeholder 2"/>
          <p:cNvSpPr>
            <a:spLocks noGrp="1"/>
          </p:cNvSpPr>
          <p:nvPr>
            <p:ph idx="1"/>
          </p:nvPr>
        </p:nvSpPr>
        <p:spPr/>
        <p:txBody>
          <a:bodyPr/>
          <a:lstStyle/>
          <a:p>
            <a:r>
              <a:rPr lang="en-US" dirty="0"/>
              <a:t>Al-Qaeda Proving Ground for U. S. Attacks</a:t>
            </a:r>
          </a:p>
          <a:p>
            <a:r>
              <a:rPr lang="en-US" dirty="0"/>
              <a:t>49 Al-Qaeda/Chechen Terrorists</a:t>
            </a:r>
          </a:p>
          <a:p>
            <a:r>
              <a:rPr lang="en-US" dirty="0"/>
              <a:t>3 Days in Duration</a:t>
            </a:r>
          </a:p>
          <a:p>
            <a:r>
              <a:rPr lang="en-US" dirty="0"/>
              <a:t>Over 1200 Hostages including 777 Children</a:t>
            </a:r>
          </a:p>
          <a:p>
            <a:r>
              <a:rPr lang="en-US" dirty="0"/>
              <a:t>334 Civilians Killed including 186 Children</a:t>
            </a:r>
          </a:p>
          <a:p>
            <a:r>
              <a:rPr lang="en-US" dirty="0"/>
              <a:t>21 Rescuers Killed</a:t>
            </a:r>
          </a:p>
          <a:p>
            <a:pPr marL="0" indent="0">
              <a:buNone/>
            </a:pPr>
            <a:endParaRPr lang="en-US" dirty="0"/>
          </a:p>
        </p:txBody>
      </p:sp>
    </p:spTree>
    <p:extLst>
      <p:ext uri="{BB962C8B-B14F-4D97-AF65-F5344CB8AC3E}">
        <p14:creationId xmlns:p14="http://schemas.microsoft.com/office/powerpoint/2010/main" val="8905475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Terrorist  Attack (Al-Qaeda)</a:t>
            </a:r>
            <a:br>
              <a:rPr lang="en-US" dirty="0"/>
            </a:br>
            <a:endParaRPr lang="en-US" dirty="0"/>
          </a:p>
        </p:txBody>
      </p:sp>
      <p:sp>
        <p:nvSpPr>
          <p:cNvPr id="3" name="Content Placeholder 2"/>
          <p:cNvSpPr>
            <a:spLocks noGrp="1"/>
          </p:cNvSpPr>
          <p:nvPr>
            <p:ph idx="1"/>
          </p:nvPr>
        </p:nvSpPr>
        <p:spPr/>
        <p:txBody>
          <a:bodyPr/>
          <a:lstStyle/>
          <a:p>
            <a:r>
              <a:rPr lang="en-US" dirty="0"/>
              <a:t>Attack Phase</a:t>
            </a:r>
          </a:p>
          <a:p>
            <a:r>
              <a:rPr lang="en-US" dirty="0"/>
              <a:t>Submission &amp; Control Phase</a:t>
            </a:r>
          </a:p>
          <a:p>
            <a:r>
              <a:rPr lang="en-US" dirty="0"/>
              <a:t>Stabilization Phase</a:t>
            </a:r>
          </a:p>
          <a:p>
            <a:r>
              <a:rPr lang="en-US" dirty="0"/>
              <a:t>Fortification Phase</a:t>
            </a:r>
          </a:p>
          <a:p>
            <a:r>
              <a:rPr lang="en-US" dirty="0"/>
              <a:t>“Negotiation” Phase</a:t>
            </a:r>
          </a:p>
          <a:p>
            <a:r>
              <a:rPr lang="en-US" dirty="0"/>
              <a:t>“Rescue” Phase</a:t>
            </a:r>
          </a:p>
          <a:p>
            <a:endParaRPr lang="en-US" dirty="0"/>
          </a:p>
          <a:p>
            <a:pPr algn="r"/>
            <a:r>
              <a:rPr lang="en-US" sz="1200" dirty="0"/>
              <a:t>John </a:t>
            </a:r>
            <a:r>
              <a:rPr lang="en-US" sz="1200" dirty="0" err="1"/>
              <a:t>Giduck</a:t>
            </a:r>
            <a:r>
              <a:rPr lang="en-US" sz="1200" dirty="0"/>
              <a:t> (</a:t>
            </a:r>
            <a:r>
              <a:rPr lang="en-US" sz="1200" dirty="0" smtClean="0"/>
              <a:t>2010)</a:t>
            </a:r>
            <a:endParaRPr lang="en-US" sz="1200" dirty="0"/>
          </a:p>
        </p:txBody>
      </p:sp>
    </p:spTree>
    <p:extLst>
      <p:ext uri="{BB962C8B-B14F-4D97-AF65-F5344CB8AC3E}">
        <p14:creationId xmlns:p14="http://schemas.microsoft.com/office/powerpoint/2010/main" val="29288403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24000"/>
            <a:ext cx="8229600" cy="4800600"/>
          </a:xfrm>
        </p:spPr>
        <p:txBody>
          <a:bodyPr>
            <a:normAutofit/>
          </a:bodyPr>
          <a:lstStyle/>
          <a:p>
            <a:pPr algn="ctr">
              <a:buNone/>
            </a:pPr>
            <a:r>
              <a:rPr lang="en-US" sz="4800" dirty="0" smtClean="0"/>
              <a:t>“Every </a:t>
            </a:r>
            <a:r>
              <a:rPr lang="en-US" sz="4800" dirty="0"/>
              <a:t>hostage is a short term prisoner on their way to execution.” </a:t>
            </a:r>
            <a:endParaRPr lang="en-US" sz="4800" dirty="0" smtClean="0"/>
          </a:p>
          <a:p>
            <a:pPr lvl="1" algn="ctr">
              <a:buNone/>
            </a:pPr>
            <a:endParaRPr lang="en-US" sz="4400" dirty="0" smtClean="0"/>
          </a:p>
          <a:p>
            <a:pPr lvl="1" algn="ctr">
              <a:buNone/>
            </a:pPr>
            <a:r>
              <a:rPr lang="en-US" sz="4400" dirty="0" smtClean="0"/>
              <a:t>John </a:t>
            </a:r>
            <a:r>
              <a:rPr lang="en-US" sz="4400" dirty="0" err="1"/>
              <a:t>Giduck</a:t>
            </a:r>
            <a:r>
              <a:rPr lang="en-US" sz="4400" dirty="0"/>
              <a:t> (</a:t>
            </a:r>
            <a:r>
              <a:rPr lang="en-US" sz="4400" dirty="0" smtClean="0"/>
              <a:t>2010)</a:t>
            </a:r>
            <a:endParaRPr lang="en-US" sz="4400" dirty="0"/>
          </a:p>
        </p:txBody>
      </p:sp>
    </p:spTree>
    <p:extLst>
      <p:ext uri="{BB962C8B-B14F-4D97-AF65-F5344CB8AC3E}">
        <p14:creationId xmlns:p14="http://schemas.microsoft.com/office/powerpoint/2010/main" val="25077145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Prevention and Response: Acts of Terrorism on Campus</a:t>
            </a:r>
          </a:p>
        </p:txBody>
      </p:sp>
      <p:sp>
        <p:nvSpPr>
          <p:cNvPr id="3" name="Content Placeholder 2"/>
          <p:cNvSpPr>
            <a:spLocks noGrp="1"/>
          </p:cNvSpPr>
          <p:nvPr>
            <p:ph idx="1"/>
          </p:nvPr>
        </p:nvSpPr>
        <p:spPr/>
        <p:txBody>
          <a:bodyPr/>
          <a:lstStyle/>
          <a:p>
            <a:pPr marL="0" indent="0">
              <a:buNone/>
            </a:pPr>
            <a:r>
              <a:rPr lang="en-US" dirty="0"/>
              <a:t>Part </a:t>
            </a:r>
            <a:r>
              <a:rPr lang="en-US" dirty="0" smtClean="0"/>
              <a:t>2: Preparing for and Responding to </a:t>
            </a:r>
            <a:r>
              <a:rPr lang="en-US" dirty="0"/>
              <a:t>the </a:t>
            </a:r>
            <a:r>
              <a:rPr lang="en-US" dirty="0" smtClean="0"/>
              <a:t>Threat of Terrorism on Campus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9000" y="2819400"/>
            <a:ext cx="4826000" cy="335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660644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Campus Community Preparation &amp; Response to Violent Threats</a:t>
            </a:r>
            <a:br>
              <a:rPr lang="en-US" sz="3200" dirty="0"/>
            </a:br>
            <a:r>
              <a:rPr lang="en-US" sz="3200" dirty="0"/>
              <a:t>Emergency Management Model</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28393" y="2162403"/>
            <a:ext cx="3487214" cy="3523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49784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a:t>
            </a:r>
            <a:endParaRPr lang="en-US" dirty="0"/>
          </a:p>
        </p:txBody>
      </p:sp>
      <p:sp>
        <p:nvSpPr>
          <p:cNvPr id="3" name="Content Placeholder 2"/>
          <p:cNvSpPr>
            <a:spLocks noGrp="1"/>
          </p:cNvSpPr>
          <p:nvPr>
            <p:ph idx="1"/>
          </p:nvPr>
        </p:nvSpPr>
        <p:spPr/>
        <p:txBody>
          <a:bodyPr/>
          <a:lstStyle/>
          <a:p>
            <a:pPr marL="0" indent="0">
              <a:buNone/>
            </a:pPr>
            <a:r>
              <a:rPr lang="en-US" dirty="0" smtClean="0"/>
              <a:t>What should the SBLE look for in detecting a possible terrorist attack?</a:t>
            </a:r>
            <a:endParaRPr lang="en-US" dirty="0"/>
          </a:p>
        </p:txBody>
      </p:sp>
    </p:spTree>
    <p:extLst>
      <p:ext uri="{BB962C8B-B14F-4D97-AF65-F5344CB8AC3E}">
        <p14:creationId xmlns:p14="http://schemas.microsoft.com/office/powerpoint/2010/main" val="27713988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Suspicious Individual Activity</a:t>
            </a:r>
            <a:endParaRPr lang="en-US" dirty="0"/>
          </a:p>
        </p:txBody>
      </p:sp>
      <p:sp>
        <p:nvSpPr>
          <p:cNvPr id="3" name="Content Placeholder 2"/>
          <p:cNvSpPr>
            <a:spLocks noGrp="1"/>
          </p:cNvSpPr>
          <p:nvPr>
            <p:ph idx="1"/>
          </p:nvPr>
        </p:nvSpPr>
        <p:spPr/>
        <p:txBody>
          <a:bodyPr>
            <a:normAutofit/>
          </a:bodyPr>
          <a:lstStyle/>
          <a:p>
            <a:r>
              <a:rPr lang="en-US" dirty="0" smtClean="0"/>
              <a:t>Multiple identification such as driver’s licenses from different states, passports from different countries</a:t>
            </a:r>
          </a:p>
          <a:p>
            <a:r>
              <a:rPr lang="en-US" dirty="0" smtClean="0"/>
              <a:t>Papers, Credit Cards, </a:t>
            </a:r>
            <a:r>
              <a:rPr lang="en-US" dirty="0" err="1" smtClean="0"/>
              <a:t>ect</a:t>
            </a:r>
            <a:r>
              <a:rPr lang="en-US" dirty="0" smtClean="0"/>
              <a:t>., with different name/addresses</a:t>
            </a:r>
          </a:p>
          <a:p>
            <a:r>
              <a:rPr lang="en-US" dirty="0" smtClean="0"/>
              <a:t>Poorly made documents with misspellings or poor laminating</a:t>
            </a:r>
          </a:p>
          <a:p>
            <a:r>
              <a:rPr lang="en-US" dirty="0" smtClean="0"/>
              <a:t>Blueprint, maps. And photographs of possible operational or target locations</a:t>
            </a:r>
            <a:endParaRPr lang="en-US" dirty="0"/>
          </a:p>
        </p:txBody>
      </p:sp>
    </p:spTree>
    <p:extLst>
      <p:ext uri="{BB962C8B-B14F-4D97-AF65-F5344CB8AC3E}">
        <p14:creationId xmlns:p14="http://schemas.microsoft.com/office/powerpoint/2010/main" val="1306360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Enabling Objectives</a:t>
            </a:r>
          </a:p>
        </p:txBody>
      </p:sp>
      <p:sp>
        <p:nvSpPr>
          <p:cNvPr id="2" name="Content Placeholder 1"/>
          <p:cNvSpPr>
            <a:spLocks noGrp="1"/>
          </p:cNvSpPr>
          <p:nvPr>
            <p:ph idx="1"/>
          </p:nvPr>
        </p:nvSpPr>
        <p:spPr/>
        <p:txBody>
          <a:bodyPr>
            <a:normAutofit/>
          </a:bodyPr>
          <a:lstStyle/>
          <a:p>
            <a:r>
              <a:rPr lang="en-US" dirty="0" smtClean="0"/>
              <a:t>Recognize </a:t>
            </a:r>
            <a:r>
              <a:rPr lang="en-US" dirty="0"/>
              <a:t>the threat posed by terrorist </a:t>
            </a:r>
            <a:r>
              <a:rPr lang="en-US" dirty="0" smtClean="0"/>
              <a:t>organizations (foreign and domestic) to American schools </a:t>
            </a:r>
          </a:p>
          <a:p>
            <a:r>
              <a:rPr lang="en-US" dirty="0" smtClean="0"/>
              <a:t>Describe the types of terrorist threat and the structure of the organization</a:t>
            </a:r>
          </a:p>
          <a:p>
            <a:r>
              <a:rPr lang="en-US" dirty="0" smtClean="0"/>
              <a:t>Discuss </a:t>
            </a:r>
            <a:r>
              <a:rPr lang="en-US" dirty="0"/>
              <a:t>the four types of Strategic-Level Terror Attacks </a:t>
            </a:r>
            <a:endParaRPr lang="en-US" dirty="0" smtClean="0"/>
          </a:p>
        </p:txBody>
      </p:sp>
    </p:spTree>
    <p:extLst>
      <p:ext uri="{BB962C8B-B14F-4D97-AF65-F5344CB8AC3E}">
        <p14:creationId xmlns:p14="http://schemas.microsoft.com/office/powerpoint/2010/main" val="31624087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Suspicious Individual Activity</a:t>
            </a:r>
          </a:p>
        </p:txBody>
      </p:sp>
      <p:sp>
        <p:nvSpPr>
          <p:cNvPr id="3" name="Content Placeholder 2"/>
          <p:cNvSpPr>
            <a:spLocks noGrp="1"/>
          </p:cNvSpPr>
          <p:nvPr>
            <p:ph idx="1"/>
          </p:nvPr>
        </p:nvSpPr>
        <p:spPr/>
        <p:txBody>
          <a:bodyPr/>
          <a:lstStyle/>
          <a:p>
            <a:r>
              <a:rPr lang="en-US" dirty="0" smtClean="0"/>
              <a:t>Uniforms, entry badges, other work clothing</a:t>
            </a:r>
          </a:p>
          <a:p>
            <a:r>
              <a:rPr lang="en-US" dirty="0" smtClean="0"/>
              <a:t>Tools and materials that are not connected to the subjects work activity</a:t>
            </a:r>
          </a:p>
          <a:p>
            <a:r>
              <a:rPr lang="en-US" dirty="0" smtClean="0"/>
              <a:t>Phone book, notebook, social security numbers, credit cards that do not match the subject</a:t>
            </a:r>
          </a:p>
          <a:p>
            <a:r>
              <a:rPr lang="en-US" dirty="0" smtClean="0"/>
              <a:t>Multiple money orders, money transfers</a:t>
            </a:r>
            <a:endParaRPr lang="en-US" dirty="0"/>
          </a:p>
        </p:txBody>
      </p:sp>
    </p:spTree>
    <p:extLst>
      <p:ext uri="{BB962C8B-B14F-4D97-AF65-F5344CB8AC3E}">
        <p14:creationId xmlns:p14="http://schemas.microsoft.com/office/powerpoint/2010/main" val="18124096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Suspicious Individual Activity</a:t>
            </a:r>
          </a:p>
        </p:txBody>
      </p:sp>
      <p:sp>
        <p:nvSpPr>
          <p:cNvPr id="3" name="Content Placeholder 2"/>
          <p:cNvSpPr>
            <a:spLocks noGrp="1"/>
          </p:cNvSpPr>
          <p:nvPr>
            <p:ph idx="1"/>
          </p:nvPr>
        </p:nvSpPr>
        <p:spPr/>
        <p:txBody>
          <a:bodyPr/>
          <a:lstStyle/>
          <a:p>
            <a:r>
              <a:rPr lang="en-US" dirty="0" smtClean="0"/>
              <a:t>Multiple short term storage receipts</a:t>
            </a:r>
          </a:p>
          <a:p>
            <a:r>
              <a:rPr lang="en-US" dirty="0" smtClean="0"/>
              <a:t>Multiple prepaid cell phones</a:t>
            </a:r>
            <a:endParaRPr lang="en-US" dirty="0"/>
          </a:p>
          <a:p>
            <a:r>
              <a:rPr lang="en-US" dirty="0" smtClean="0"/>
              <a:t>Multiple ATM cards from different states and regions</a:t>
            </a:r>
            <a:endParaRPr lang="en-US" dirty="0"/>
          </a:p>
        </p:txBody>
      </p:sp>
    </p:spTree>
    <p:extLst>
      <p:ext uri="{BB962C8B-B14F-4D97-AF65-F5344CB8AC3E}">
        <p14:creationId xmlns:p14="http://schemas.microsoft.com/office/powerpoint/2010/main" val="27723898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Suspicious Items in a Residence</a:t>
            </a:r>
            <a:endParaRPr lang="en-US" dirty="0"/>
          </a:p>
        </p:txBody>
      </p:sp>
      <p:sp>
        <p:nvSpPr>
          <p:cNvPr id="3" name="Content Placeholder 2"/>
          <p:cNvSpPr>
            <a:spLocks noGrp="1"/>
          </p:cNvSpPr>
          <p:nvPr>
            <p:ph idx="1"/>
          </p:nvPr>
        </p:nvSpPr>
        <p:spPr/>
        <p:txBody>
          <a:bodyPr/>
          <a:lstStyle/>
          <a:p>
            <a:r>
              <a:rPr lang="en-US" dirty="0" smtClean="0"/>
              <a:t>Little to no furniture</a:t>
            </a:r>
          </a:p>
          <a:p>
            <a:r>
              <a:rPr lang="en-US" dirty="0" smtClean="0"/>
              <a:t>Police manuals, military training manuals, flight manuals</a:t>
            </a:r>
          </a:p>
          <a:p>
            <a:r>
              <a:rPr lang="en-US" dirty="0" smtClean="0"/>
              <a:t>Maps, photos, diagrams, and/or blue prints of operational or target locations</a:t>
            </a:r>
          </a:p>
          <a:p>
            <a:r>
              <a:rPr lang="en-US" dirty="0" smtClean="0"/>
              <a:t>Radio scanners, walkie-talkies, other communications systems</a:t>
            </a:r>
            <a:endParaRPr lang="en-US" dirty="0"/>
          </a:p>
        </p:txBody>
      </p:sp>
    </p:spTree>
    <p:extLst>
      <p:ext uri="{BB962C8B-B14F-4D97-AF65-F5344CB8AC3E}">
        <p14:creationId xmlns:p14="http://schemas.microsoft.com/office/powerpoint/2010/main" val="37616557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Suspicious Items in a Residence</a:t>
            </a:r>
          </a:p>
        </p:txBody>
      </p:sp>
      <p:sp>
        <p:nvSpPr>
          <p:cNvPr id="3" name="Content Placeholder 2"/>
          <p:cNvSpPr>
            <a:spLocks noGrp="1"/>
          </p:cNvSpPr>
          <p:nvPr>
            <p:ph idx="1"/>
          </p:nvPr>
        </p:nvSpPr>
        <p:spPr/>
        <p:txBody>
          <a:bodyPr/>
          <a:lstStyle/>
          <a:p>
            <a:r>
              <a:rPr lang="en-US" dirty="0" smtClean="0"/>
              <a:t>Collection of personal protective equipment, chemical/biological precursor supplies</a:t>
            </a:r>
          </a:p>
          <a:p>
            <a:r>
              <a:rPr lang="en-US" dirty="0" smtClean="0"/>
              <a:t>No pictures of family</a:t>
            </a:r>
          </a:p>
          <a:p>
            <a:r>
              <a:rPr lang="en-US" dirty="0" smtClean="0"/>
              <a:t>No hardline telephone</a:t>
            </a:r>
          </a:p>
          <a:p>
            <a:r>
              <a:rPr lang="en-US" dirty="0" smtClean="0"/>
              <a:t>Presence of radical literature</a:t>
            </a:r>
          </a:p>
          <a:p>
            <a:r>
              <a:rPr lang="en-US" dirty="0" smtClean="0"/>
              <a:t>Training manuals that could relate to an attack plan</a:t>
            </a:r>
            <a:endParaRPr lang="en-US" dirty="0"/>
          </a:p>
        </p:txBody>
      </p:sp>
    </p:spTree>
    <p:extLst>
      <p:ext uri="{BB962C8B-B14F-4D97-AF65-F5344CB8AC3E}">
        <p14:creationId xmlns:p14="http://schemas.microsoft.com/office/powerpoint/2010/main" val="37132636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Suspicious </a:t>
            </a:r>
            <a:r>
              <a:rPr lang="en-US" dirty="0" smtClean="0"/>
              <a:t>Residence</a:t>
            </a:r>
            <a:endParaRPr lang="en-US" dirty="0"/>
          </a:p>
        </p:txBody>
      </p:sp>
      <p:sp>
        <p:nvSpPr>
          <p:cNvPr id="3" name="Content Placeholder 2"/>
          <p:cNvSpPr>
            <a:spLocks noGrp="1"/>
          </p:cNvSpPr>
          <p:nvPr>
            <p:ph idx="1"/>
          </p:nvPr>
        </p:nvSpPr>
        <p:spPr/>
        <p:txBody>
          <a:bodyPr>
            <a:normAutofit lnSpcReduction="10000"/>
          </a:bodyPr>
          <a:lstStyle/>
          <a:p>
            <a:r>
              <a:rPr lang="en-US" dirty="0" smtClean="0"/>
              <a:t>Subject pays rent in cash and for blocks of time</a:t>
            </a:r>
          </a:p>
          <a:p>
            <a:r>
              <a:rPr lang="en-US" dirty="0" smtClean="0"/>
              <a:t>Located on the ground floor to facilitate escape</a:t>
            </a:r>
          </a:p>
          <a:p>
            <a:r>
              <a:rPr lang="en-US" dirty="0" smtClean="0"/>
              <a:t>Locate in a high traffic area</a:t>
            </a:r>
          </a:p>
          <a:p>
            <a:r>
              <a:rPr lang="en-US" dirty="0" smtClean="0"/>
              <a:t>Located in a building with no security or cameras to record activity</a:t>
            </a:r>
          </a:p>
          <a:p>
            <a:r>
              <a:rPr lang="en-US" dirty="0" smtClean="0"/>
              <a:t>Contains ladders, hatches, climbing apparatus for escape facilitation</a:t>
            </a:r>
            <a:endParaRPr lang="en-US" dirty="0"/>
          </a:p>
        </p:txBody>
      </p:sp>
    </p:spTree>
    <p:extLst>
      <p:ext uri="{BB962C8B-B14F-4D97-AF65-F5344CB8AC3E}">
        <p14:creationId xmlns:p14="http://schemas.microsoft.com/office/powerpoint/2010/main" val="26845795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Suspicious Residence</a:t>
            </a:r>
          </a:p>
        </p:txBody>
      </p:sp>
      <p:sp>
        <p:nvSpPr>
          <p:cNvPr id="3" name="Content Placeholder 2"/>
          <p:cNvSpPr>
            <a:spLocks noGrp="1"/>
          </p:cNvSpPr>
          <p:nvPr>
            <p:ph idx="1"/>
          </p:nvPr>
        </p:nvSpPr>
        <p:spPr/>
        <p:txBody>
          <a:bodyPr>
            <a:normAutofit/>
          </a:bodyPr>
          <a:lstStyle/>
          <a:p>
            <a:r>
              <a:rPr lang="en-US" b="0" dirty="0" smtClean="0"/>
              <a:t>Trash not put out for public trash collection</a:t>
            </a:r>
          </a:p>
          <a:p>
            <a:r>
              <a:rPr lang="en-US" dirty="0" smtClean="0"/>
              <a:t>Evidence that the subject rents multiple apartments</a:t>
            </a:r>
          </a:p>
          <a:p>
            <a:r>
              <a:rPr lang="en-US" dirty="0" smtClean="0"/>
              <a:t>Unusual amounts of visitors in and out of the residence</a:t>
            </a:r>
          </a:p>
          <a:p>
            <a:r>
              <a:rPr lang="en-US" dirty="0" smtClean="0"/>
              <a:t>Unusual chemical odors or precursor items to bomb making (To be covered in the SBLE bomb course)</a:t>
            </a:r>
            <a:endParaRPr lang="en-US" dirty="0"/>
          </a:p>
        </p:txBody>
      </p:sp>
    </p:spTree>
    <p:extLst>
      <p:ext uri="{BB962C8B-B14F-4D97-AF65-F5344CB8AC3E}">
        <p14:creationId xmlns:p14="http://schemas.microsoft.com/office/powerpoint/2010/main" val="36788297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Suspicious Items and Vehicles</a:t>
            </a:r>
            <a:endParaRPr lang="en-US" dirty="0"/>
          </a:p>
        </p:txBody>
      </p:sp>
      <p:sp>
        <p:nvSpPr>
          <p:cNvPr id="3" name="Content Placeholder 2"/>
          <p:cNvSpPr>
            <a:spLocks noGrp="1"/>
          </p:cNvSpPr>
          <p:nvPr>
            <p:ph idx="1"/>
          </p:nvPr>
        </p:nvSpPr>
        <p:spPr/>
        <p:txBody>
          <a:bodyPr/>
          <a:lstStyle/>
          <a:p>
            <a:r>
              <a:rPr lang="en-US" dirty="0" smtClean="0"/>
              <a:t>Training manuals, maps, blueprints, radical literature</a:t>
            </a:r>
          </a:p>
          <a:p>
            <a:r>
              <a:rPr lang="en-US" dirty="0" smtClean="0"/>
              <a:t>Cameras, videotape recorders, surveillances equipment</a:t>
            </a:r>
          </a:p>
          <a:p>
            <a:r>
              <a:rPr lang="en-US" dirty="0" smtClean="0"/>
              <a:t>Precursor materials to bomb </a:t>
            </a:r>
            <a:r>
              <a:rPr lang="en-US" dirty="0"/>
              <a:t>making (To be covered in the SBLE bomb course) </a:t>
            </a:r>
            <a:endParaRPr lang="en-US" dirty="0" smtClean="0"/>
          </a:p>
          <a:p>
            <a:r>
              <a:rPr lang="en-US" dirty="0" smtClean="0"/>
              <a:t>Rental vehicle and the person resides in the area</a:t>
            </a:r>
            <a:endParaRPr lang="en-US" dirty="0"/>
          </a:p>
        </p:txBody>
      </p:sp>
    </p:spTree>
    <p:extLst>
      <p:ext uri="{BB962C8B-B14F-4D97-AF65-F5344CB8AC3E}">
        <p14:creationId xmlns:p14="http://schemas.microsoft.com/office/powerpoint/2010/main" val="38404721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Suspicious Items and Vehicles</a:t>
            </a:r>
          </a:p>
        </p:txBody>
      </p:sp>
      <p:sp>
        <p:nvSpPr>
          <p:cNvPr id="3" name="Content Placeholder 2"/>
          <p:cNvSpPr>
            <a:spLocks noGrp="1"/>
          </p:cNvSpPr>
          <p:nvPr>
            <p:ph idx="1"/>
          </p:nvPr>
        </p:nvSpPr>
        <p:spPr/>
        <p:txBody>
          <a:bodyPr/>
          <a:lstStyle/>
          <a:p>
            <a:r>
              <a:rPr lang="en-US" dirty="0" smtClean="0"/>
              <a:t>Vehicle parked in unusual locations</a:t>
            </a:r>
          </a:p>
          <a:p>
            <a:r>
              <a:rPr lang="en-US" dirty="0" smtClean="0"/>
              <a:t>Altered license plates</a:t>
            </a:r>
          </a:p>
          <a:p>
            <a:r>
              <a:rPr lang="en-US" dirty="0" smtClean="0"/>
              <a:t>Signs that the vehicle has been broken into or stolen</a:t>
            </a:r>
            <a:endParaRPr lang="en-US" dirty="0"/>
          </a:p>
        </p:txBody>
      </p:sp>
    </p:spTree>
    <p:extLst>
      <p:ext uri="{BB962C8B-B14F-4D97-AF65-F5344CB8AC3E}">
        <p14:creationId xmlns:p14="http://schemas.microsoft.com/office/powerpoint/2010/main" val="24172811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Campus Community Preparation &amp; Response to Violent Threats</a:t>
            </a:r>
            <a:br>
              <a:rPr lang="en-US" sz="3200" dirty="0" smtClean="0"/>
            </a:br>
            <a:r>
              <a:rPr lang="en-US" sz="3200" dirty="0" smtClean="0"/>
              <a:t>Emergency Management Mode</a:t>
            </a:r>
            <a:endParaRPr lang="en-US" sz="3200" dirty="0"/>
          </a:p>
        </p:txBody>
      </p:sp>
      <p:sp>
        <p:nvSpPr>
          <p:cNvPr id="3" name="Content Placeholder 2"/>
          <p:cNvSpPr>
            <a:spLocks noGrp="1"/>
          </p:cNvSpPr>
          <p:nvPr>
            <p:ph idx="1"/>
          </p:nvPr>
        </p:nvSpPr>
        <p:spPr/>
        <p:txBody>
          <a:bodyPr/>
          <a:lstStyle/>
          <a:p>
            <a:r>
              <a:rPr lang="en-US" dirty="0" smtClean="0"/>
              <a:t>Prevention</a:t>
            </a:r>
          </a:p>
          <a:p>
            <a:r>
              <a:rPr lang="en-US" dirty="0" smtClean="0"/>
              <a:t>Mitigation</a:t>
            </a:r>
          </a:p>
          <a:p>
            <a:r>
              <a:rPr lang="en-US" dirty="0" smtClean="0"/>
              <a:t>Preparedness</a:t>
            </a:r>
          </a:p>
          <a:p>
            <a:r>
              <a:rPr lang="en-US" dirty="0" smtClean="0"/>
              <a:t>Response</a:t>
            </a:r>
          </a:p>
          <a:p>
            <a:r>
              <a:rPr lang="en-US" dirty="0" smtClean="0"/>
              <a:t>Recovery</a:t>
            </a:r>
            <a:endParaRPr lang="en-US" dirty="0"/>
          </a:p>
        </p:txBody>
      </p:sp>
    </p:spTree>
    <p:extLst>
      <p:ext uri="{BB962C8B-B14F-4D97-AF65-F5344CB8AC3E}">
        <p14:creationId xmlns:p14="http://schemas.microsoft.com/office/powerpoint/2010/main" val="38573149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Mitigation/Preparedness</a:t>
            </a:r>
          </a:p>
        </p:txBody>
      </p:sp>
      <p:sp>
        <p:nvSpPr>
          <p:cNvPr id="3" name="Content Placeholder 2"/>
          <p:cNvSpPr>
            <a:spLocks noGrp="1"/>
          </p:cNvSpPr>
          <p:nvPr>
            <p:ph idx="1"/>
          </p:nvPr>
        </p:nvSpPr>
        <p:spPr/>
        <p:txBody>
          <a:bodyPr/>
          <a:lstStyle/>
          <a:p>
            <a:r>
              <a:rPr lang="en-US" dirty="0"/>
              <a:t>Physical Safety/Security</a:t>
            </a:r>
          </a:p>
          <a:p>
            <a:r>
              <a:rPr lang="en-US" dirty="0"/>
              <a:t>Cultural Safety/Security</a:t>
            </a:r>
          </a:p>
          <a:p>
            <a:r>
              <a:rPr lang="en-US" dirty="0"/>
              <a:t>Information/Intelligence</a:t>
            </a:r>
          </a:p>
          <a:p>
            <a:r>
              <a:rPr lang="en-US" dirty="0"/>
              <a:t>Communications</a:t>
            </a:r>
          </a:p>
          <a:p>
            <a:r>
              <a:rPr lang="en-US" dirty="0"/>
              <a:t>Emergency </a:t>
            </a:r>
            <a:r>
              <a:rPr lang="en-US" dirty="0" smtClean="0"/>
              <a:t>Management</a:t>
            </a:r>
            <a:endParaRPr lang="en-US" dirty="0"/>
          </a:p>
        </p:txBody>
      </p:sp>
    </p:spTree>
    <p:extLst>
      <p:ext uri="{BB962C8B-B14F-4D97-AF65-F5344CB8AC3E}">
        <p14:creationId xmlns:p14="http://schemas.microsoft.com/office/powerpoint/2010/main" val="3681956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Enabling Objectives</a:t>
            </a:r>
          </a:p>
        </p:txBody>
      </p:sp>
      <p:sp>
        <p:nvSpPr>
          <p:cNvPr id="3" name="Content Placeholder 2"/>
          <p:cNvSpPr>
            <a:spLocks noGrp="1"/>
          </p:cNvSpPr>
          <p:nvPr>
            <p:ph idx="1"/>
          </p:nvPr>
        </p:nvSpPr>
        <p:spPr/>
        <p:txBody>
          <a:bodyPr>
            <a:normAutofit fontScale="92500" lnSpcReduction="10000"/>
          </a:bodyPr>
          <a:lstStyle/>
          <a:p>
            <a:r>
              <a:rPr lang="en-US" dirty="0" smtClean="0"/>
              <a:t>Describe </a:t>
            </a:r>
            <a:r>
              <a:rPr lang="en-US" dirty="0"/>
              <a:t>and discuss the terrorist attack on </a:t>
            </a:r>
            <a:r>
              <a:rPr lang="en-US" dirty="0" err="1"/>
              <a:t>Beslan</a:t>
            </a:r>
            <a:r>
              <a:rPr lang="en-US" dirty="0"/>
              <a:t>, Russia, School No. 1 in September 2004</a:t>
            </a:r>
          </a:p>
          <a:p>
            <a:r>
              <a:rPr lang="en-US" dirty="0"/>
              <a:t>Identify the need to prepare for a terrorist attack similar to </a:t>
            </a:r>
            <a:r>
              <a:rPr lang="en-US" dirty="0" err="1" smtClean="0"/>
              <a:t>Beslan</a:t>
            </a:r>
            <a:endParaRPr lang="en-US" dirty="0" smtClean="0"/>
          </a:p>
          <a:p>
            <a:r>
              <a:rPr lang="en-US" dirty="0"/>
              <a:t>Describe the tactics that can be used against schools and the role SBLE can play in detecting and disrupting the threat</a:t>
            </a:r>
            <a:endParaRPr lang="en-US" dirty="0" smtClean="0"/>
          </a:p>
          <a:p>
            <a:r>
              <a:rPr lang="en-US" dirty="0" smtClean="0"/>
              <a:t>Identify actions an SBLE can and should take to prepare their schools for this threat</a:t>
            </a:r>
            <a:endParaRPr lang="en-US" dirty="0"/>
          </a:p>
          <a:p>
            <a:endParaRPr lang="en-US" dirty="0"/>
          </a:p>
        </p:txBody>
      </p:sp>
    </p:spTree>
    <p:extLst>
      <p:ext uri="{BB962C8B-B14F-4D97-AF65-F5344CB8AC3E}">
        <p14:creationId xmlns:p14="http://schemas.microsoft.com/office/powerpoint/2010/main" val="19484522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Must  We Do?</a:t>
            </a:r>
          </a:p>
        </p:txBody>
      </p:sp>
      <p:sp>
        <p:nvSpPr>
          <p:cNvPr id="3" name="Content Placeholder 2"/>
          <p:cNvSpPr>
            <a:spLocks noGrp="1"/>
          </p:cNvSpPr>
          <p:nvPr>
            <p:ph idx="1"/>
          </p:nvPr>
        </p:nvSpPr>
        <p:spPr/>
        <p:txBody>
          <a:bodyPr>
            <a:normAutofit/>
          </a:bodyPr>
          <a:lstStyle/>
          <a:p>
            <a:r>
              <a:rPr lang="en-US" dirty="0"/>
              <a:t>Deter</a:t>
            </a:r>
          </a:p>
          <a:p>
            <a:r>
              <a:rPr lang="en-US" dirty="0"/>
              <a:t>Detect</a:t>
            </a:r>
          </a:p>
          <a:p>
            <a:r>
              <a:rPr lang="en-US" dirty="0"/>
              <a:t>Delay</a:t>
            </a:r>
          </a:p>
          <a:p>
            <a:r>
              <a:rPr lang="en-US" dirty="0"/>
              <a:t>Disengage*</a:t>
            </a:r>
          </a:p>
          <a:p>
            <a:r>
              <a:rPr lang="en-US" dirty="0" smtClean="0"/>
              <a:t>Defeat</a:t>
            </a:r>
          </a:p>
          <a:p>
            <a:pPr>
              <a:buNone/>
            </a:pPr>
            <a:endParaRPr lang="en-US" dirty="0" smtClean="0"/>
          </a:p>
          <a:p>
            <a:pPr lvl="1"/>
            <a:r>
              <a:rPr lang="en-US" sz="2000" dirty="0" smtClean="0"/>
              <a:t>Lt</a:t>
            </a:r>
            <a:r>
              <a:rPr lang="en-US" sz="2000" dirty="0"/>
              <a:t>. Col. Dave Grossman (</a:t>
            </a:r>
            <a:r>
              <a:rPr lang="en-US" sz="2000" dirty="0" smtClean="0"/>
              <a:t>2010)</a:t>
            </a:r>
          </a:p>
          <a:p>
            <a:pPr lvl="1"/>
            <a:r>
              <a:rPr lang="en-US" sz="2000" dirty="0" smtClean="0"/>
              <a:t>* Steve Ramirez (2011)</a:t>
            </a:r>
            <a:endParaRPr lang="en-US" sz="2000" dirty="0"/>
          </a:p>
        </p:txBody>
      </p:sp>
    </p:spTree>
    <p:extLst>
      <p:ext uri="{BB962C8B-B14F-4D97-AF65-F5344CB8AC3E}">
        <p14:creationId xmlns:p14="http://schemas.microsoft.com/office/powerpoint/2010/main" val="29349721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We Do</a:t>
            </a:r>
          </a:p>
        </p:txBody>
      </p:sp>
      <p:sp>
        <p:nvSpPr>
          <p:cNvPr id="3" name="Content Placeholder 2"/>
          <p:cNvSpPr>
            <a:spLocks noGrp="1"/>
          </p:cNvSpPr>
          <p:nvPr>
            <p:ph idx="1"/>
          </p:nvPr>
        </p:nvSpPr>
        <p:spPr/>
        <p:txBody>
          <a:bodyPr/>
          <a:lstStyle/>
          <a:p>
            <a:r>
              <a:rPr lang="en-US" dirty="0"/>
              <a:t>Deter</a:t>
            </a:r>
            <a:r>
              <a:rPr lang="en-US" b="1" dirty="0"/>
              <a:t> </a:t>
            </a:r>
            <a:endParaRPr lang="en-US" dirty="0" smtClean="0"/>
          </a:p>
          <a:p>
            <a:pPr lvl="1"/>
            <a:r>
              <a:rPr lang="en-US" dirty="0" smtClean="0"/>
              <a:t>Physical Safety/Security</a:t>
            </a:r>
            <a:endParaRPr lang="en-US" dirty="0"/>
          </a:p>
          <a:p>
            <a:r>
              <a:rPr lang="en-US" dirty="0"/>
              <a:t>Detect </a:t>
            </a:r>
            <a:endParaRPr lang="en-US" dirty="0" smtClean="0"/>
          </a:p>
          <a:p>
            <a:pPr lvl="1"/>
            <a:r>
              <a:rPr lang="en-US" dirty="0" smtClean="0"/>
              <a:t>Behavioral </a:t>
            </a:r>
            <a:r>
              <a:rPr lang="en-US" dirty="0"/>
              <a:t>Assessment, Threat Assessment, Cultural Safety/ Security, </a:t>
            </a:r>
            <a:r>
              <a:rPr lang="en-US" dirty="0" smtClean="0"/>
              <a:t>Information/Intelligence</a:t>
            </a:r>
            <a:endParaRPr lang="en-US" dirty="0"/>
          </a:p>
          <a:p>
            <a:r>
              <a:rPr lang="en-US" dirty="0"/>
              <a:t>Delay </a:t>
            </a:r>
          </a:p>
          <a:p>
            <a:pPr lvl="1"/>
            <a:r>
              <a:rPr lang="en-US" dirty="0" smtClean="0"/>
              <a:t>Lock </a:t>
            </a:r>
            <a:r>
              <a:rPr lang="en-US" dirty="0"/>
              <a:t>Doors, Secure Area, Single Point of Entry</a:t>
            </a:r>
          </a:p>
          <a:p>
            <a:endParaRPr lang="en-US" dirty="0"/>
          </a:p>
        </p:txBody>
      </p:sp>
    </p:spTree>
    <p:extLst>
      <p:ext uri="{BB962C8B-B14F-4D97-AF65-F5344CB8AC3E}">
        <p14:creationId xmlns:p14="http://schemas.microsoft.com/office/powerpoint/2010/main" val="12114060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We </a:t>
            </a:r>
            <a:r>
              <a:rPr lang="en-US" dirty="0" smtClean="0"/>
              <a:t>Do?</a:t>
            </a:r>
            <a:endParaRPr lang="en-US" dirty="0"/>
          </a:p>
        </p:txBody>
      </p:sp>
      <p:sp>
        <p:nvSpPr>
          <p:cNvPr id="3" name="Content Placeholder 2"/>
          <p:cNvSpPr>
            <a:spLocks noGrp="1"/>
          </p:cNvSpPr>
          <p:nvPr>
            <p:ph idx="1"/>
          </p:nvPr>
        </p:nvSpPr>
        <p:spPr/>
        <p:txBody>
          <a:bodyPr/>
          <a:lstStyle/>
          <a:p>
            <a:r>
              <a:rPr lang="en-US" dirty="0"/>
              <a:t>If you feel your life is in eminent danger you may need to</a:t>
            </a:r>
            <a:r>
              <a:rPr lang="en-US" dirty="0" smtClean="0"/>
              <a:t>:</a:t>
            </a:r>
          </a:p>
          <a:p>
            <a:endParaRPr lang="en-US" dirty="0"/>
          </a:p>
          <a:p>
            <a:r>
              <a:rPr lang="en-US" dirty="0"/>
              <a:t>Disengage </a:t>
            </a:r>
          </a:p>
          <a:p>
            <a:pPr lvl="1"/>
            <a:r>
              <a:rPr lang="en-US" dirty="0" smtClean="0"/>
              <a:t>Evacuation </a:t>
            </a:r>
            <a:r>
              <a:rPr lang="en-US" dirty="0"/>
              <a:t>or Escape by any </a:t>
            </a:r>
            <a:r>
              <a:rPr lang="en-US" dirty="0" smtClean="0"/>
              <a:t>means</a:t>
            </a:r>
            <a:endParaRPr lang="en-US" dirty="0"/>
          </a:p>
          <a:p>
            <a:r>
              <a:rPr lang="en-US" dirty="0"/>
              <a:t>Defend </a:t>
            </a:r>
          </a:p>
          <a:p>
            <a:pPr lvl="1"/>
            <a:r>
              <a:rPr lang="en-US" dirty="0" smtClean="0"/>
              <a:t>Police </a:t>
            </a:r>
            <a:r>
              <a:rPr lang="en-US" dirty="0"/>
              <a:t>Response or Targets Fighting Back (Capable Guardians)</a:t>
            </a:r>
          </a:p>
          <a:p>
            <a:pPr marL="0" indent="0">
              <a:buNone/>
            </a:pPr>
            <a:endParaRPr lang="en-US" dirty="0"/>
          </a:p>
        </p:txBody>
      </p:sp>
    </p:spTree>
    <p:extLst>
      <p:ext uri="{BB962C8B-B14F-4D97-AF65-F5344CB8AC3E}">
        <p14:creationId xmlns:p14="http://schemas.microsoft.com/office/powerpoint/2010/main" val="3771294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Report?</a:t>
            </a:r>
            <a:endParaRPr lang="en-US" dirty="0"/>
          </a:p>
        </p:txBody>
      </p:sp>
      <p:sp>
        <p:nvSpPr>
          <p:cNvPr id="3" name="Content Placeholder 2"/>
          <p:cNvSpPr>
            <a:spLocks noGrp="1"/>
          </p:cNvSpPr>
          <p:nvPr>
            <p:ph idx="1"/>
          </p:nvPr>
        </p:nvSpPr>
        <p:spPr/>
        <p:txBody>
          <a:bodyPr>
            <a:normAutofit lnSpcReduction="10000"/>
          </a:bodyPr>
          <a:lstStyle/>
          <a:p>
            <a:r>
              <a:rPr lang="en-US" dirty="0"/>
              <a:t>Joint Terrorism Task Forces (JTTFs) are small cells of highly trained, locally based, passionately committed investigators, analysts, linguists, SWAT experts, and other specialists from dozens of U.S. law enforcement and intelligence agencies. It is a multi-agency effort led by the Justice Department and FBI designed to combine the resources of federal, state, and local law enforcement.</a:t>
            </a:r>
          </a:p>
          <a:p>
            <a:endParaRPr lang="en-US" dirty="0"/>
          </a:p>
          <a:p>
            <a:endParaRPr lang="en-US" dirty="0"/>
          </a:p>
        </p:txBody>
      </p:sp>
    </p:spTree>
    <p:extLst>
      <p:ext uri="{BB962C8B-B14F-4D97-AF65-F5344CB8AC3E}">
        <p14:creationId xmlns:p14="http://schemas.microsoft.com/office/powerpoint/2010/main" val="7857303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JJTF</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www.justice.gov/jttf/</a:t>
            </a:r>
            <a:endParaRPr lang="en-US" dirty="0" smtClean="0"/>
          </a:p>
          <a:p>
            <a:r>
              <a:rPr lang="en-US" dirty="0" smtClean="0"/>
              <a:t>Find and make contact with your regional JTTF. They can be a one stop shop for assistance if an SBLE suspects/finds indicators of a possible terrorist threat to a school. </a:t>
            </a:r>
            <a:endParaRPr lang="en-US" dirty="0"/>
          </a:p>
        </p:txBody>
      </p:sp>
    </p:spTree>
    <p:extLst>
      <p:ext uri="{BB962C8B-B14F-4D97-AF65-F5344CB8AC3E}">
        <p14:creationId xmlns:p14="http://schemas.microsoft.com/office/powerpoint/2010/main" val="40724596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524000"/>
            <a:ext cx="8229600" cy="4800600"/>
          </a:xfrm>
        </p:spPr>
        <p:txBody>
          <a:bodyPr>
            <a:normAutofit/>
          </a:bodyPr>
          <a:lstStyle/>
          <a:p>
            <a:pPr algn="ctr">
              <a:buNone/>
            </a:pPr>
            <a:r>
              <a:rPr lang="en-US" sz="5700" dirty="0"/>
              <a:t>“Sheep have two speeds, graze and stampede</a:t>
            </a:r>
            <a:r>
              <a:rPr lang="en-US" sz="5700" dirty="0" smtClean="0"/>
              <a:t>.”</a:t>
            </a:r>
          </a:p>
          <a:p>
            <a:pPr algn="ctr">
              <a:buNone/>
            </a:pPr>
            <a:endParaRPr lang="en-US" sz="2400" dirty="0" smtClean="0"/>
          </a:p>
          <a:p>
            <a:pPr algn="ctr">
              <a:buNone/>
            </a:pPr>
            <a:r>
              <a:rPr lang="en-US" sz="2400" dirty="0" smtClean="0"/>
              <a:t> </a:t>
            </a:r>
            <a:r>
              <a:rPr lang="en-US" sz="2400" dirty="0"/>
              <a:t>Lt. Col. Dave Grossman</a:t>
            </a:r>
          </a:p>
          <a:p>
            <a:pPr algn="ctr"/>
            <a:endParaRPr lang="en-US" dirty="0"/>
          </a:p>
        </p:txBody>
      </p:sp>
    </p:spTree>
    <p:extLst>
      <p:ext uri="{BB962C8B-B14F-4D97-AF65-F5344CB8AC3E}">
        <p14:creationId xmlns:p14="http://schemas.microsoft.com/office/powerpoint/2010/main" val="4888814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Planning Exercise</a:t>
            </a:r>
            <a:endParaRPr lang="en-US" dirty="0"/>
          </a:p>
        </p:txBody>
      </p:sp>
      <p:sp>
        <p:nvSpPr>
          <p:cNvPr id="3" name="Content Placeholder 2"/>
          <p:cNvSpPr>
            <a:spLocks noGrp="1"/>
          </p:cNvSpPr>
          <p:nvPr>
            <p:ph idx="1"/>
          </p:nvPr>
        </p:nvSpPr>
        <p:spPr/>
        <p:txBody>
          <a:bodyPr/>
          <a:lstStyle/>
          <a:p>
            <a:pPr marL="0" indent="0">
              <a:buNone/>
            </a:pPr>
            <a:r>
              <a:rPr lang="en-US" dirty="0" smtClean="0"/>
              <a:t>What Policies, Procedures, Plans, Training, Resources do you currently have in place at your school to accomplish the following?</a:t>
            </a:r>
          </a:p>
          <a:p>
            <a:pPr marL="0" indent="0">
              <a:buNone/>
            </a:pPr>
            <a:r>
              <a:rPr lang="en-US" dirty="0"/>
              <a:t>Deter</a:t>
            </a:r>
          </a:p>
          <a:p>
            <a:pPr marL="0" indent="0">
              <a:buNone/>
            </a:pPr>
            <a:r>
              <a:rPr lang="en-US" dirty="0"/>
              <a:t>Detect</a:t>
            </a:r>
          </a:p>
          <a:p>
            <a:pPr marL="0" indent="0">
              <a:buNone/>
            </a:pPr>
            <a:r>
              <a:rPr lang="en-US" dirty="0"/>
              <a:t>Delay</a:t>
            </a:r>
          </a:p>
          <a:p>
            <a:pPr marL="0" indent="0">
              <a:buNone/>
            </a:pPr>
            <a:r>
              <a:rPr lang="en-US" dirty="0"/>
              <a:t>Disengage</a:t>
            </a:r>
          </a:p>
          <a:p>
            <a:pPr marL="0" indent="0">
              <a:buNone/>
            </a:pPr>
            <a:r>
              <a:rPr lang="en-US" dirty="0"/>
              <a:t>Defeat</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967913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We Do?</a:t>
            </a:r>
            <a:endParaRPr lang="en-US" dirty="0"/>
          </a:p>
        </p:txBody>
      </p:sp>
      <p:pic>
        <p:nvPicPr>
          <p:cNvPr id="4" name="Arab_Technology_Meets_German_Engineering.mpg">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371600" y="1524000"/>
            <a:ext cx="6400800" cy="4800600"/>
          </a:xfrm>
        </p:spPr>
      </p:pic>
    </p:spTree>
    <p:extLst>
      <p:ext uri="{BB962C8B-B14F-4D97-AF65-F5344CB8AC3E}">
        <p14:creationId xmlns:p14="http://schemas.microsoft.com/office/powerpoint/2010/main" val="8324375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Must We Do It?</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226846"/>
            <a:ext cx="1822862" cy="269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886200"/>
            <a:ext cx="1938337"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219200"/>
            <a:ext cx="2932113" cy="311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5731" y="4290239"/>
            <a:ext cx="2762250" cy="181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41925" y="1227293"/>
            <a:ext cx="3902075" cy="221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41924" y="3412507"/>
            <a:ext cx="3907651" cy="2693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3629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028700"/>
            <a:ext cx="8229600" cy="4800600"/>
          </a:xfrm>
        </p:spPr>
        <p:txBody>
          <a:bodyPr/>
          <a:lstStyle/>
          <a:p>
            <a:r>
              <a:rPr lang="en-US" dirty="0"/>
              <a:t>“The first problem is not what we do when the bad guys get into the classroom, but rather how we keep them out in the first place.” </a:t>
            </a:r>
          </a:p>
          <a:p>
            <a:endParaRPr lang="en-US" dirty="0"/>
          </a:p>
          <a:p>
            <a:r>
              <a:rPr lang="en-US" dirty="0"/>
              <a:t>“Once the bad guy gets into the classroom, we are left with nothing but bad options.’</a:t>
            </a:r>
          </a:p>
          <a:p>
            <a:pPr marL="0" indent="0">
              <a:buNone/>
            </a:pPr>
            <a:r>
              <a:rPr lang="en-US" dirty="0" smtClean="0"/>
              <a:t>			- </a:t>
            </a:r>
            <a:r>
              <a:rPr lang="en-US" dirty="0"/>
              <a:t>Lt. Col. Dave Grossman</a:t>
            </a:r>
          </a:p>
          <a:p>
            <a:endParaRPr lang="en-US" dirty="0"/>
          </a:p>
        </p:txBody>
      </p:sp>
    </p:spTree>
    <p:extLst>
      <p:ext uri="{BB962C8B-B14F-4D97-AF65-F5344CB8AC3E}">
        <p14:creationId xmlns:p14="http://schemas.microsoft.com/office/powerpoint/2010/main" val="4166857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3048001"/>
            <a:ext cx="5181600" cy="369332"/>
          </a:xfrm>
          <a:prstGeom prst="rect">
            <a:avLst/>
          </a:prstGeom>
        </p:spPr>
        <p:txBody>
          <a:bodyPr wrap="square">
            <a:spAutoFit/>
          </a:bodyPr>
          <a:lstStyle/>
          <a:p>
            <a:r>
              <a:rPr lang="en-US" dirty="0"/>
              <a:t>http://www.obsessionthemovie.com/trailer.php</a:t>
            </a:r>
          </a:p>
        </p:txBody>
      </p:sp>
    </p:spTree>
    <p:extLst>
      <p:ext uri="{BB962C8B-B14F-4D97-AF65-F5344CB8AC3E}">
        <p14:creationId xmlns:p14="http://schemas.microsoft.com/office/powerpoint/2010/main" val="15086563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3277</TotalTime>
  <Words>2605</Words>
  <Application>Microsoft Office PowerPoint</Application>
  <PresentationFormat>On-screen Show (4:3)</PresentationFormat>
  <Paragraphs>389</Paragraphs>
  <Slides>56</Slides>
  <Notes>27</Notes>
  <HiddenSlides>0</HiddenSlides>
  <MMClips>1</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Prevention and Response to Terrorism for SBLE</vt:lpstr>
      <vt:lpstr>PowerPoint Presentation</vt:lpstr>
      <vt:lpstr>Terminal Objective: Part I</vt:lpstr>
      <vt:lpstr>Enabling Objectives</vt:lpstr>
      <vt:lpstr>Enabling Objectives</vt:lpstr>
      <vt:lpstr>What Can We Do?</vt:lpstr>
      <vt:lpstr>Why Must We Do It?</vt:lpstr>
      <vt:lpstr>PowerPoint Presentation</vt:lpstr>
      <vt:lpstr>PowerPoint Presentation</vt:lpstr>
      <vt:lpstr>Prevention and Response: Acts of Terrorism on Campus</vt:lpstr>
      <vt:lpstr>Terrorism and Law Enforcement</vt:lpstr>
      <vt:lpstr>Potential Threat Element </vt:lpstr>
      <vt:lpstr>Terrorist Motivations</vt:lpstr>
      <vt:lpstr>Terrorist Organization Types</vt:lpstr>
      <vt:lpstr>Domestic Terrorism</vt:lpstr>
      <vt:lpstr>International Terrorism</vt:lpstr>
      <vt:lpstr>International Terrorism</vt:lpstr>
      <vt:lpstr>State Sponsored Terrorism</vt:lpstr>
      <vt:lpstr>Formalized Terrorist Organizations</vt:lpstr>
      <vt:lpstr>NIMS/ICS Command Structure</vt:lpstr>
      <vt:lpstr>Formalized Terrorist Organizations Structure</vt:lpstr>
      <vt:lpstr>Loosely Affiliated Radical Extremist including “Home-Grown Terrorists” </vt:lpstr>
      <vt:lpstr>Open Source Resources</vt:lpstr>
      <vt:lpstr>Loosely Affiliated Radical Extremist including “Home-Grown Terrorists” </vt:lpstr>
      <vt:lpstr>Motivations of International PTS’s</vt:lpstr>
      <vt:lpstr>Terrorist Tactics</vt:lpstr>
      <vt:lpstr>Potential Attack Methods</vt:lpstr>
      <vt:lpstr>Likely Targets</vt:lpstr>
      <vt:lpstr>Characteristics of Terrorist Operations</vt:lpstr>
      <vt:lpstr>Terrorist Operational Phases </vt:lpstr>
      <vt:lpstr>Question</vt:lpstr>
      <vt:lpstr>Terrorist  Attack (Al-Qaeda) Beslan (Case Study)</vt:lpstr>
      <vt:lpstr>Terrorist  Attack (Al-Qaeda) Beslan</vt:lpstr>
      <vt:lpstr>Terrorist  Attack (Al-Qaeda) </vt:lpstr>
      <vt:lpstr>PowerPoint Presentation</vt:lpstr>
      <vt:lpstr>Prevention and Response: Acts of Terrorism on Campus</vt:lpstr>
      <vt:lpstr>Campus Community Preparation &amp; Response to Violent Threats Emergency Management Model</vt:lpstr>
      <vt:lpstr>Prevention</vt:lpstr>
      <vt:lpstr>Suspicious Individual Activity</vt:lpstr>
      <vt:lpstr>Suspicious Individual Activity</vt:lpstr>
      <vt:lpstr>Suspicious Individual Activity</vt:lpstr>
      <vt:lpstr>Suspicious Items in a Residence</vt:lpstr>
      <vt:lpstr>Suspicious Items in a Residence</vt:lpstr>
      <vt:lpstr>Suspicious Residence</vt:lpstr>
      <vt:lpstr>Suspicious Residence</vt:lpstr>
      <vt:lpstr>Suspicious Items and Vehicles</vt:lpstr>
      <vt:lpstr>Suspicious Items and Vehicles</vt:lpstr>
      <vt:lpstr>Campus Community Preparation &amp; Response to Violent Threats Emergency Management Mode</vt:lpstr>
      <vt:lpstr>Mitigation/Preparedness</vt:lpstr>
      <vt:lpstr>What Must  We Do?</vt:lpstr>
      <vt:lpstr>What Do We Do</vt:lpstr>
      <vt:lpstr>What Do We Do?</vt:lpstr>
      <vt:lpstr>Where to Report?</vt:lpstr>
      <vt:lpstr>JJTF</vt:lpstr>
      <vt:lpstr>PowerPoint Presentation</vt:lpstr>
      <vt:lpstr>Action Planning Exercise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R Andrus</dc:creator>
  <cp:lastModifiedBy>Rick</cp:lastModifiedBy>
  <cp:revision>83</cp:revision>
  <dcterms:created xsi:type="dcterms:W3CDTF">2012-02-07T16:56:31Z</dcterms:created>
  <dcterms:modified xsi:type="dcterms:W3CDTF">2013-07-22T22:06:01Z</dcterms:modified>
</cp:coreProperties>
</file>